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6" r:id="rId2"/>
    <p:sldId id="272" r:id="rId3"/>
    <p:sldId id="262" r:id="rId4"/>
    <p:sldId id="271" r:id="rId5"/>
    <p:sldId id="273" r:id="rId6"/>
    <p:sldId id="269" r:id="rId7"/>
    <p:sldId id="274" r:id="rId8"/>
    <p:sldId id="268" r:id="rId9"/>
    <p:sldId id="307" r:id="rId10"/>
    <p:sldId id="308" r:id="rId11"/>
    <p:sldId id="311" r:id="rId12"/>
    <p:sldId id="276" r:id="rId13"/>
    <p:sldId id="260" r:id="rId14"/>
    <p:sldId id="259" r:id="rId15"/>
    <p:sldId id="258" r:id="rId16"/>
    <p:sldId id="277" r:id="rId17"/>
    <p:sldId id="264" r:id="rId18"/>
    <p:sldId id="266" r:id="rId19"/>
    <p:sldId id="282" r:id="rId20"/>
    <p:sldId id="283" r:id="rId21"/>
    <p:sldId id="284" r:id="rId22"/>
    <p:sldId id="285" r:id="rId23"/>
    <p:sldId id="286" r:id="rId24"/>
    <p:sldId id="287" r:id="rId25"/>
    <p:sldId id="288" r:id="rId26"/>
    <p:sldId id="304" r:id="rId27"/>
    <p:sldId id="275" r:id="rId28"/>
    <p:sldId id="289" r:id="rId29"/>
    <p:sldId id="290" r:id="rId30"/>
    <p:sldId id="291" r:id="rId31"/>
    <p:sldId id="309" r:id="rId32"/>
    <p:sldId id="310" r:id="rId33"/>
    <p:sldId id="312" r:id="rId34"/>
    <p:sldId id="298" r:id="rId35"/>
    <p:sldId id="299" r:id="rId36"/>
    <p:sldId id="300" r:id="rId37"/>
    <p:sldId id="301" r:id="rId38"/>
    <p:sldId id="302" r:id="rId39"/>
    <p:sldId id="303" r:id="rId40"/>
    <p:sldId id="306" r:id="rId41"/>
    <p:sldId id="292" r:id="rId42"/>
    <p:sldId id="293" r:id="rId43"/>
    <p:sldId id="294" r:id="rId44"/>
    <p:sldId id="305" r:id="rId45"/>
    <p:sldId id="296" r:id="rId46"/>
  </p:sldIdLst>
  <p:sldSz cx="9144000" cy="6858000" type="screen4x3"/>
  <p:notesSz cx="9144000" cy="6858000"/>
  <p:defaultTextStyle>
    <a:defPPr>
      <a:defRPr lang="en-US"/>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9B2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912" autoAdjust="0"/>
    <p:restoredTop sz="94660"/>
  </p:normalViewPr>
  <p:slideViewPr>
    <p:cSldViewPr>
      <p:cViewPr varScale="1">
        <p:scale>
          <a:sx n="107" d="100"/>
          <a:sy n="107" d="100"/>
        </p:scale>
        <p:origin x="-8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de-DE"/>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7B3B08F1-04B7-40F0-9605-41A448A993B4}" type="datetimeFigureOut">
              <a:rPr lang="de-DE"/>
              <a:pPr>
                <a:defRPr/>
              </a:pPr>
              <a:t>22.07.2013</a:t>
            </a:fld>
            <a:endParaRPr lang="de-DE"/>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de-DE"/>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F70E19BE-9DAD-4703-A801-A82747FB25DD}" type="slidenum">
              <a:rPr lang="de-DE"/>
              <a:pPr>
                <a:defRPr/>
              </a:pPr>
              <a:t>&lt;#&gt;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kumimoji="0" sz="1200" dirty="0">
                <a:latin typeface="+mn-lt"/>
                <a:ea typeface="+mn-ea"/>
              </a:defRPr>
            </a:lvl1pPr>
          </a:lstStyle>
          <a:p>
            <a:pPr>
              <a:defRPr/>
            </a:pPr>
            <a:endParaRPr lang="de-D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4999966B-74AC-4E63-84F1-246B3918F1D1}" type="datetimeFigureOut">
              <a:rPr lang="de-DE"/>
              <a:pPr>
                <a:defRPr/>
              </a:pPr>
              <a:t>22.07.2013</a:t>
            </a:fld>
            <a:endParaRPr lang="de-DE"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kumimoji="0" sz="1200" dirty="0">
                <a:latin typeface="+mn-lt"/>
                <a:ea typeface="+mn-ea"/>
              </a:defRPr>
            </a:lvl1pPr>
          </a:lstStyle>
          <a:p>
            <a:pPr>
              <a:defRPr/>
            </a:pPr>
            <a:endParaRPr lang="de-DE"/>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6B3882C4-F856-4D38-BFB1-C287049BBBC5}" type="slidenum">
              <a:rPr lang="de-DE"/>
              <a:pPr>
                <a:defRPr/>
              </a:pPr>
              <a:t>&lt;#&gt;</a:t>
            </a:fld>
            <a:endParaRPr lang="de-D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usiness.gov.vn/asmed.aspx?id=227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hlinkClick r:id="rId3"/>
              </a:rPr>
              <a:t>http://www.business.gov.vn/asmed.aspx?id=2272</a:t>
            </a:r>
            <a:r>
              <a:rPr lang="en-US" altLang="ja-JP" smtClean="0"/>
              <a:t>    </a:t>
            </a:r>
          </a:p>
          <a:p>
            <a:pPr>
              <a:spcBef>
                <a:spcPct val="0"/>
              </a:spcBef>
            </a:pPr>
            <a:r>
              <a:rPr lang="de-DE" altLang="ja-JP" smtClean="0"/>
              <a:t>http://www.ncseif.gov.vn/sites/en/Pages/primeminister-sdecisionprovidingfunctions-responsibilities--nd-6820.html</a:t>
            </a:r>
          </a:p>
          <a:p>
            <a:pPr>
              <a:spcBef>
                <a:spcPct val="0"/>
              </a:spcBef>
            </a:pPr>
            <a:endParaRPr lang="de-DE" altLang="ja-JP"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94E0D0-5BFD-401D-850F-48090176C4F4}" type="slidenum">
              <a:rPr lang="de-DE" altLang="ja-JP"/>
              <a:pPr fontAlgn="base">
                <a:spcBef>
                  <a:spcPct val="0"/>
                </a:spcBef>
                <a:spcAft>
                  <a:spcPct val="0"/>
                </a:spcAft>
              </a:pPr>
              <a:t>1</a:t>
            </a:fld>
            <a:endParaRPr lang="de-DE"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ja-JP"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AA3040-C17C-442D-A5C2-69A6302DD1EC}" type="slidenum">
              <a:rPr lang="de-DE" altLang="ja-JP"/>
              <a:pPr fontAlgn="base">
                <a:spcBef>
                  <a:spcPct val="0"/>
                </a:spcBef>
                <a:spcAft>
                  <a:spcPct val="0"/>
                </a:spcAft>
              </a:pPr>
              <a:t>20</a:t>
            </a:fld>
            <a:endParaRPr lang="de-DE"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ja-JP"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9E1AC8-C7C6-415E-B385-F77C4DBFD10E}" type="slidenum">
              <a:rPr lang="de-DE" altLang="ja-JP"/>
              <a:pPr fontAlgn="base">
                <a:spcBef>
                  <a:spcPct val="0"/>
                </a:spcBef>
                <a:spcAft>
                  <a:spcPct val="0"/>
                </a:spcAft>
              </a:pPr>
              <a:t>21</a:t>
            </a:fld>
            <a:endParaRPr lang="de-DE"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ltLang="ja-JP" smtClean="0"/>
              <a:t>Schmoller 1870: „Geschichte der deutschen Kleingewerbe im 19. Jahrhundert“</a:t>
            </a:r>
          </a:p>
          <a:p>
            <a:pPr>
              <a:spcBef>
                <a:spcPct val="0"/>
              </a:spcBef>
            </a:pPr>
            <a:endParaRPr lang="de-DE" altLang="ja-JP"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6B1217-5D92-4A35-ABBC-0A9870FF7298}" type="slidenum">
              <a:rPr lang="de-DE" altLang="ja-JP"/>
              <a:pPr fontAlgn="base">
                <a:spcBef>
                  <a:spcPct val="0"/>
                </a:spcBef>
                <a:spcAft>
                  <a:spcPct val="0"/>
                </a:spcAft>
              </a:pPr>
              <a:t>44</a:t>
            </a:fld>
            <a:endParaRPr lang="de-DE"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ltLang="ja-JP" sz="800" smtClean="0"/>
              <a:t>http://www.ifm-bonn.org/index.php?id=89</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CB686D-F77E-4F3A-92EC-025693F51F5A}" type="slidenum">
              <a:rPr lang="de-DE" altLang="ja-JP"/>
              <a:pPr fontAlgn="base">
                <a:spcBef>
                  <a:spcPct val="0"/>
                </a:spcBef>
                <a:spcAft>
                  <a:spcPct val="0"/>
                </a:spcAft>
              </a:pPr>
              <a:t>7</a:t>
            </a:fld>
            <a:endParaRPr lang="de-DE"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ltLang="ja-JP" sz="800" smtClean="0"/>
              <a:t>	</a:t>
            </a:r>
            <a:endParaRPr lang="de-DE" altLang="ja-JP"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825E9C-6785-425C-BF6C-5581AC97DC45}" type="slidenum">
              <a:rPr lang="de-DE" altLang="ja-JP"/>
              <a:pPr fontAlgn="base">
                <a:spcBef>
                  <a:spcPct val="0"/>
                </a:spcBef>
                <a:spcAft>
                  <a:spcPct val="0"/>
                </a:spcAft>
              </a:pPr>
              <a:t>8</a:t>
            </a:fld>
            <a:endParaRPr lang="de-DE"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pPr>
              <a:defRPr/>
            </a:pPr>
            <a:fld id="{6C7DA95E-E2B8-4F9D-A7EB-363870767B59}" type="datetime1">
              <a:rPr lang="de-DE"/>
              <a:pPr>
                <a:defRPr/>
              </a:pPr>
              <a:t>22.07.2013</a:t>
            </a:fld>
            <a:endParaRPr lang="de-DE" dirty="0"/>
          </a:p>
        </p:txBody>
      </p:sp>
      <p:sp>
        <p:nvSpPr>
          <p:cNvPr id="5" name="Footer Placeholder 4"/>
          <p:cNvSpPr>
            <a:spLocks noGrp="1"/>
          </p:cNvSpPr>
          <p:nvPr>
            <p:ph type="ftr" sz="quarter" idx="11"/>
          </p:nvPr>
        </p:nvSpPr>
        <p:spPr/>
        <p:txBody>
          <a:bodyPr/>
          <a:lstStyle>
            <a:lvl1pPr>
              <a:defRPr/>
            </a:lvl1pPr>
          </a:lstStyle>
          <a:p>
            <a:pPr>
              <a:defRPr/>
            </a:pPr>
            <a:r>
              <a:rPr lang="de-DE"/>
              <a:t>Prof. Dr. Martin POHL</a:t>
            </a:r>
            <a:endParaRPr lang="de-DE" dirty="0"/>
          </a:p>
        </p:txBody>
      </p:sp>
      <p:sp>
        <p:nvSpPr>
          <p:cNvPr id="6" name="Slide Number Placeholder 5"/>
          <p:cNvSpPr>
            <a:spLocks noGrp="1"/>
          </p:cNvSpPr>
          <p:nvPr>
            <p:ph type="sldNum" sz="quarter" idx="12"/>
          </p:nvPr>
        </p:nvSpPr>
        <p:spPr/>
        <p:txBody>
          <a:bodyPr/>
          <a:lstStyle>
            <a:lvl1pPr>
              <a:defRPr/>
            </a:lvl1pPr>
          </a:lstStyle>
          <a:p>
            <a:pPr>
              <a:defRPr/>
            </a:pPr>
            <a:fld id="{F221DE7C-9613-448D-9EA4-5756A8B2A8A5}" type="slidenum">
              <a:rPr lang="de-DE"/>
              <a:pPr>
                <a:defRPr/>
              </a:pPr>
              <a:t>&lt;#&gt;</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fld id="{DCB1538E-C90D-41DE-93BB-AB3EF73903AF}" type="datetime1">
              <a:rPr lang="de-DE"/>
              <a:pPr>
                <a:defRPr/>
              </a:pPr>
              <a:t>22.07.2013</a:t>
            </a:fld>
            <a:endParaRPr lang="de-DE" dirty="0"/>
          </a:p>
        </p:txBody>
      </p:sp>
      <p:sp>
        <p:nvSpPr>
          <p:cNvPr id="5" name="Footer Placeholder 4"/>
          <p:cNvSpPr>
            <a:spLocks noGrp="1"/>
          </p:cNvSpPr>
          <p:nvPr>
            <p:ph type="ftr" sz="quarter" idx="11"/>
          </p:nvPr>
        </p:nvSpPr>
        <p:spPr/>
        <p:txBody>
          <a:bodyPr/>
          <a:lstStyle>
            <a:lvl1pPr>
              <a:defRPr/>
            </a:lvl1pPr>
          </a:lstStyle>
          <a:p>
            <a:pPr>
              <a:defRPr/>
            </a:pPr>
            <a:r>
              <a:rPr lang="de-DE"/>
              <a:t>Prof. Dr. Martin POHL</a:t>
            </a:r>
            <a:endParaRPr lang="de-DE" dirty="0"/>
          </a:p>
        </p:txBody>
      </p:sp>
      <p:sp>
        <p:nvSpPr>
          <p:cNvPr id="6" name="Slide Number Placeholder 5"/>
          <p:cNvSpPr>
            <a:spLocks noGrp="1"/>
          </p:cNvSpPr>
          <p:nvPr>
            <p:ph type="sldNum" sz="quarter" idx="12"/>
          </p:nvPr>
        </p:nvSpPr>
        <p:spPr/>
        <p:txBody>
          <a:bodyPr/>
          <a:lstStyle>
            <a:lvl1pPr>
              <a:defRPr/>
            </a:lvl1pPr>
          </a:lstStyle>
          <a:p>
            <a:pPr>
              <a:defRPr/>
            </a:pPr>
            <a:fld id="{5CA7530D-62CA-4857-9F01-C3FD3007EE1F}" type="slidenum">
              <a:rPr lang="de-DE"/>
              <a:pPr>
                <a:defRPr/>
              </a:pPr>
              <a:t>&lt;#&gt;</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fld id="{CC284D30-C1C1-4C47-A75B-2176669A7B46}" type="datetime1">
              <a:rPr lang="de-DE"/>
              <a:pPr>
                <a:defRPr/>
              </a:pPr>
              <a:t>22.07.2013</a:t>
            </a:fld>
            <a:endParaRPr lang="de-DE" dirty="0"/>
          </a:p>
        </p:txBody>
      </p:sp>
      <p:sp>
        <p:nvSpPr>
          <p:cNvPr id="5" name="Footer Placeholder 4"/>
          <p:cNvSpPr>
            <a:spLocks noGrp="1"/>
          </p:cNvSpPr>
          <p:nvPr>
            <p:ph type="ftr" sz="quarter" idx="11"/>
          </p:nvPr>
        </p:nvSpPr>
        <p:spPr/>
        <p:txBody>
          <a:bodyPr/>
          <a:lstStyle>
            <a:lvl1pPr>
              <a:defRPr/>
            </a:lvl1pPr>
          </a:lstStyle>
          <a:p>
            <a:pPr>
              <a:defRPr/>
            </a:pPr>
            <a:r>
              <a:rPr lang="de-DE"/>
              <a:t>Prof. Dr. Martin POHL</a:t>
            </a:r>
            <a:endParaRPr lang="de-DE" dirty="0"/>
          </a:p>
        </p:txBody>
      </p:sp>
      <p:sp>
        <p:nvSpPr>
          <p:cNvPr id="6" name="Slide Number Placeholder 5"/>
          <p:cNvSpPr>
            <a:spLocks noGrp="1"/>
          </p:cNvSpPr>
          <p:nvPr>
            <p:ph type="sldNum" sz="quarter" idx="12"/>
          </p:nvPr>
        </p:nvSpPr>
        <p:spPr/>
        <p:txBody>
          <a:bodyPr/>
          <a:lstStyle>
            <a:lvl1pPr>
              <a:defRPr/>
            </a:lvl1pPr>
          </a:lstStyle>
          <a:p>
            <a:pPr>
              <a:defRPr/>
            </a:pPr>
            <a:fld id="{A86A0587-BF26-4D00-ABA0-F6F8B9FBA49C}" type="slidenum">
              <a:rPr lang="de-DE"/>
              <a:pPr>
                <a:defRPr/>
              </a:pPr>
              <a:t>&lt;#&gt;</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fld id="{4894CF94-212C-4E97-B423-A2541182A372}" type="datetime1">
              <a:rPr lang="de-DE"/>
              <a:pPr>
                <a:defRPr/>
              </a:pPr>
              <a:t>22.07.2013</a:t>
            </a:fld>
            <a:endParaRPr lang="de-DE" dirty="0"/>
          </a:p>
        </p:txBody>
      </p:sp>
      <p:sp>
        <p:nvSpPr>
          <p:cNvPr id="5" name="Footer Placeholder 4"/>
          <p:cNvSpPr>
            <a:spLocks noGrp="1"/>
          </p:cNvSpPr>
          <p:nvPr>
            <p:ph type="ftr" sz="quarter" idx="11"/>
          </p:nvPr>
        </p:nvSpPr>
        <p:spPr/>
        <p:txBody>
          <a:bodyPr/>
          <a:lstStyle>
            <a:lvl1pPr>
              <a:defRPr/>
            </a:lvl1pPr>
          </a:lstStyle>
          <a:p>
            <a:pPr>
              <a:defRPr/>
            </a:pPr>
            <a:r>
              <a:rPr lang="de-DE"/>
              <a:t>Prof. Dr. Martin POHL</a:t>
            </a:r>
            <a:endParaRPr lang="de-DE" dirty="0"/>
          </a:p>
        </p:txBody>
      </p:sp>
      <p:sp>
        <p:nvSpPr>
          <p:cNvPr id="6" name="Slide Number Placeholder 5"/>
          <p:cNvSpPr>
            <a:spLocks noGrp="1"/>
          </p:cNvSpPr>
          <p:nvPr>
            <p:ph type="sldNum" sz="quarter" idx="12"/>
          </p:nvPr>
        </p:nvSpPr>
        <p:spPr/>
        <p:txBody>
          <a:bodyPr/>
          <a:lstStyle>
            <a:lvl1pPr>
              <a:defRPr/>
            </a:lvl1pPr>
          </a:lstStyle>
          <a:p>
            <a:pPr>
              <a:defRPr/>
            </a:pPr>
            <a:fld id="{CBB6251F-89B7-4FB9-9FF7-DF393B590D2E}" type="slidenum">
              <a:rPr lang="de-DE"/>
              <a:pPr>
                <a:defRPr/>
              </a:pPr>
              <a:t>&lt;#&gt;</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2CAED6-E13A-4531-9B0B-5D71F6D024EC}" type="datetime1">
              <a:rPr lang="de-DE"/>
              <a:pPr>
                <a:defRPr/>
              </a:pPr>
              <a:t>22.07.2013</a:t>
            </a:fld>
            <a:endParaRPr lang="de-DE" dirty="0"/>
          </a:p>
        </p:txBody>
      </p:sp>
      <p:sp>
        <p:nvSpPr>
          <p:cNvPr id="5" name="Footer Placeholder 4"/>
          <p:cNvSpPr>
            <a:spLocks noGrp="1"/>
          </p:cNvSpPr>
          <p:nvPr>
            <p:ph type="ftr" sz="quarter" idx="11"/>
          </p:nvPr>
        </p:nvSpPr>
        <p:spPr/>
        <p:txBody>
          <a:bodyPr/>
          <a:lstStyle>
            <a:lvl1pPr>
              <a:defRPr/>
            </a:lvl1pPr>
          </a:lstStyle>
          <a:p>
            <a:pPr>
              <a:defRPr/>
            </a:pPr>
            <a:r>
              <a:rPr lang="de-DE"/>
              <a:t>Prof. Dr. Martin POHL</a:t>
            </a:r>
            <a:endParaRPr lang="de-DE" dirty="0"/>
          </a:p>
        </p:txBody>
      </p:sp>
      <p:sp>
        <p:nvSpPr>
          <p:cNvPr id="6" name="Slide Number Placeholder 5"/>
          <p:cNvSpPr>
            <a:spLocks noGrp="1"/>
          </p:cNvSpPr>
          <p:nvPr>
            <p:ph type="sldNum" sz="quarter" idx="12"/>
          </p:nvPr>
        </p:nvSpPr>
        <p:spPr/>
        <p:txBody>
          <a:bodyPr/>
          <a:lstStyle>
            <a:lvl1pPr>
              <a:defRPr/>
            </a:lvl1pPr>
          </a:lstStyle>
          <a:p>
            <a:pPr>
              <a:defRPr/>
            </a:pPr>
            <a:fld id="{894BC4C1-AD27-48AC-86B2-080FE6A9E598}" type="slidenum">
              <a:rPr lang="de-DE"/>
              <a:pPr>
                <a:defRPr/>
              </a:pPr>
              <a:t>&lt;#&gt;</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3"/>
          <p:cNvSpPr>
            <a:spLocks noGrp="1"/>
          </p:cNvSpPr>
          <p:nvPr>
            <p:ph type="dt" sz="half" idx="10"/>
          </p:nvPr>
        </p:nvSpPr>
        <p:spPr/>
        <p:txBody>
          <a:bodyPr/>
          <a:lstStyle>
            <a:lvl1pPr>
              <a:defRPr/>
            </a:lvl1pPr>
          </a:lstStyle>
          <a:p>
            <a:pPr>
              <a:defRPr/>
            </a:pPr>
            <a:fld id="{785AD6DC-B22B-4268-AA45-AEF78E152558}" type="datetime1">
              <a:rPr lang="de-DE"/>
              <a:pPr>
                <a:defRPr/>
              </a:pPr>
              <a:t>22.07.2013</a:t>
            </a:fld>
            <a:endParaRPr lang="de-DE" dirty="0"/>
          </a:p>
        </p:txBody>
      </p:sp>
      <p:sp>
        <p:nvSpPr>
          <p:cNvPr id="6" name="Footer Placeholder 4"/>
          <p:cNvSpPr>
            <a:spLocks noGrp="1"/>
          </p:cNvSpPr>
          <p:nvPr>
            <p:ph type="ftr" sz="quarter" idx="11"/>
          </p:nvPr>
        </p:nvSpPr>
        <p:spPr/>
        <p:txBody>
          <a:bodyPr/>
          <a:lstStyle>
            <a:lvl1pPr>
              <a:defRPr/>
            </a:lvl1pPr>
          </a:lstStyle>
          <a:p>
            <a:pPr>
              <a:defRPr/>
            </a:pPr>
            <a:r>
              <a:rPr lang="de-DE"/>
              <a:t>Prof. Dr. Martin POHL</a:t>
            </a:r>
            <a:endParaRPr lang="de-DE" dirty="0"/>
          </a:p>
        </p:txBody>
      </p:sp>
      <p:sp>
        <p:nvSpPr>
          <p:cNvPr id="7" name="Slide Number Placeholder 5"/>
          <p:cNvSpPr>
            <a:spLocks noGrp="1"/>
          </p:cNvSpPr>
          <p:nvPr>
            <p:ph type="sldNum" sz="quarter" idx="12"/>
          </p:nvPr>
        </p:nvSpPr>
        <p:spPr/>
        <p:txBody>
          <a:bodyPr/>
          <a:lstStyle>
            <a:lvl1pPr>
              <a:defRPr/>
            </a:lvl1pPr>
          </a:lstStyle>
          <a:p>
            <a:pPr>
              <a:defRPr/>
            </a:pPr>
            <a:fld id="{F5C4768E-99B7-4E23-93B0-D178EFB1F9C2}" type="slidenum">
              <a:rPr lang="de-DE"/>
              <a:pPr>
                <a:defRPr/>
              </a:pPr>
              <a:t>&lt;#&gt;</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3"/>
          <p:cNvSpPr>
            <a:spLocks noGrp="1"/>
          </p:cNvSpPr>
          <p:nvPr>
            <p:ph type="dt" sz="half" idx="10"/>
          </p:nvPr>
        </p:nvSpPr>
        <p:spPr/>
        <p:txBody>
          <a:bodyPr/>
          <a:lstStyle>
            <a:lvl1pPr>
              <a:defRPr/>
            </a:lvl1pPr>
          </a:lstStyle>
          <a:p>
            <a:pPr>
              <a:defRPr/>
            </a:pPr>
            <a:fld id="{E86F6E9E-B13B-4C4A-9A0A-BC1CE9AA1A53}" type="datetime1">
              <a:rPr lang="de-DE"/>
              <a:pPr>
                <a:defRPr/>
              </a:pPr>
              <a:t>22.07.2013</a:t>
            </a:fld>
            <a:endParaRPr lang="de-DE" dirty="0"/>
          </a:p>
        </p:txBody>
      </p:sp>
      <p:sp>
        <p:nvSpPr>
          <p:cNvPr id="8" name="Footer Placeholder 4"/>
          <p:cNvSpPr>
            <a:spLocks noGrp="1"/>
          </p:cNvSpPr>
          <p:nvPr>
            <p:ph type="ftr" sz="quarter" idx="11"/>
          </p:nvPr>
        </p:nvSpPr>
        <p:spPr/>
        <p:txBody>
          <a:bodyPr/>
          <a:lstStyle>
            <a:lvl1pPr>
              <a:defRPr/>
            </a:lvl1pPr>
          </a:lstStyle>
          <a:p>
            <a:pPr>
              <a:defRPr/>
            </a:pPr>
            <a:r>
              <a:rPr lang="de-DE"/>
              <a:t>Prof. Dr. Martin POHL</a:t>
            </a:r>
            <a:endParaRPr lang="de-DE" dirty="0"/>
          </a:p>
        </p:txBody>
      </p:sp>
      <p:sp>
        <p:nvSpPr>
          <p:cNvPr id="9" name="Slide Number Placeholder 5"/>
          <p:cNvSpPr>
            <a:spLocks noGrp="1"/>
          </p:cNvSpPr>
          <p:nvPr>
            <p:ph type="sldNum" sz="quarter" idx="12"/>
          </p:nvPr>
        </p:nvSpPr>
        <p:spPr/>
        <p:txBody>
          <a:bodyPr/>
          <a:lstStyle>
            <a:lvl1pPr>
              <a:defRPr/>
            </a:lvl1pPr>
          </a:lstStyle>
          <a:p>
            <a:pPr>
              <a:defRPr/>
            </a:pPr>
            <a:fld id="{EB38929D-E378-4B0D-BC37-ACDCFB3B0F18}" type="slidenum">
              <a:rPr lang="de-DE"/>
              <a:pPr>
                <a:defRPr/>
              </a:pPr>
              <a:t>&lt;#&gt;</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3"/>
          <p:cNvSpPr>
            <a:spLocks noGrp="1"/>
          </p:cNvSpPr>
          <p:nvPr>
            <p:ph type="dt" sz="half" idx="10"/>
          </p:nvPr>
        </p:nvSpPr>
        <p:spPr/>
        <p:txBody>
          <a:bodyPr/>
          <a:lstStyle>
            <a:lvl1pPr>
              <a:defRPr/>
            </a:lvl1pPr>
          </a:lstStyle>
          <a:p>
            <a:pPr>
              <a:defRPr/>
            </a:pPr>
            <a:fld id="{1953E50D-6D50-4077-BC96-0C0C14E270BF}" type="datetime1">
              <a:rPr lang="de-DE"/>
              <a:pPr>
                <a:defRPr/>
              </a:pPr>
              <a:t>22.07.2013</a:t>
            </a:fld>
            <a:endParaRPr lang="de-DE" dirty="0"/>
          </a:p>
        </p:txBody>
      </p:sp>
      <p:sp>
        <p:nvSpPr>
          <p:cNvPr id="4" name="Footer Placeholder 4"/>
          <p:cNvSpPr>
            <a:spLocks noGrp="1"/>
          </p:cNvSpPr>
          <p:nvPr>
            <p:ph type="ftr" sz="quarter" idx="11"/>
          </p:nvPr>
        </p:nvSpPr>
        <p:spPr/>
        <p:txBody>
          <a:bodyPr/>
          <a:lstStyle>
            <a:lvl1pPr>
              <a:defRPr/>
            </a:lvl1pPr>
          </a:lstStyle>
          <a:p>
            <a:pPr>
              <a:defRPr/>
            </a:pPr>
            <a:r>
              <a:rPr lang="de-DE"/>
              <a:t>Prof. Dr. Martin POHL</a:t>
            </a:r>
            <a:endParaRPr lang="de-DE" dirty="0"/>
          </a:p>
        </p:txBody>
      </p:sp>
      <p:sp>
        <p:nvSpPr>
          <p:cNvPr id="5" name="Slide Number Placeholder 5"/>
          <p:cNvSpPr>
            <a:spLocks noGrp="1"/>
          </p:cNvSpPr>
          <p:nvPr>
            <p:ph type="sldNum" sz="quarter" idx="12"/>
          </p:nvPr>
        </p:nvSpPr>
        <p:spPr/>
        <p:txBody>
          <a:bodyPr/>
          <a:lstStyle>
            <a:lvl1pPr>
              <a:defRPr/>
            </a:lvl1pPr>
          </a:lstStyle>
          <a:p>
            <a:pPr>
              <a:defRPr/>
            </a:pPr>
            <a:fld id="{FA3DB348-D07A-4FE4-9C83-8F8B25F20407}" type="slidenum">
              <a:rPr lang="de-DE"/>
              <a:pPr>
                <a:defRPr/>
              </a:pPr>
              <a:t>&lt;#&gt;</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9ED7FA-4AAB-4587-97E9-E5FC83DA249E}" type="datetime1">
              <a:rPr lang="de-DE"/>
              <a:pPr>
                <a:defRPr/>
              </a:pPr>
              <a:t>22.07.2013</a:t>
            </a:fld>
            <a:endParaRPr lang="de-DE" dirty="0"/>
          </a:p>
        </p:txBody>
      </p:sp>
      <p:sp>
        <p:nvSpPr>
          <p:cNvPr id="3" name="Footer Placeholder 4"/>
          <p:cNvSpPr>
            <a:spLocks noGrp="1"/>
          </p:cNvSpPr>
          <p:nvPr>
            <p:ph type="ftr" sz="quarter" idx="11"/>
          </p:nvPr>
        </p:nvSpPr>
        <p:spPr/>
        <p:txBody>
          <a:bodyPr/>
          <a:lstStyle>
            <a:lvl1pPr>
              <a:defRPr/>
            </a:lvl1pPr>
          </a:lstStyle>
          <a:p>
            <a:pPr>
              <a:defRPr/>
            </a:pPr>
            <a:r>
              <a:rPr lang="de-DE"/>
              <a:t>Prof. Dr. Martin POHL</a:t>
            </a:r>
            <a:endParaRPr lang="de-DE" dirty="0"/>
          </a:p>
        </p:txBody>
      </p:sp>
      <p:sp>
        <p:nvSpPr>
          <p:cNvPr id="4" name="Slide Number Placeholder 5"/>
          <p:cNvSpPr>
            <a:spLocks noGrp="1"/>
          </p:cNvSpPr>
          <p:nvPr>
            <p:ph type="sldNum" sz="quarter" idx="12"/>
          </p:nvPr>
        </p:nvSpPr>
        <p:spPr/>
        <p:txBody>
          <a:bodyPr/>
          <a:lstStyle>
            <a:lvl1pPr>
              <a:defRPr/>
            </a:lvl1pPr>
          </a:lstStyle>
          <a:p>
            <a:pPr>
              <a:defRPr/>
            </a:pPr>
            <a:fld id="{4C7BDA85-7E75-4EFC-A7F4-C1CEEA8E89A1}" type="slidenum">
              <a:rPr lang="de-DE"/>
              <a:pPr>
                <a:defRPr/>
              </a:pPr>
              <a:t>&lt;#&gt;</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F18D77-78A3-48AF-BCEA-2027C7D96957}" type="datetime1">
              <a:rPr lang="de-DE"/>
              <a:pPr>
                <a:defRPr/>
              </a:pPr>
              <a:t>22.07.2013</a:t>
            </a:fld>
            <a:endParaRPr lang="de-DE" dirty="0"/>
          </a:p>
        </p:txBody>
      </p:sp>
      <p:sp>
        <p:nvSpPr>
          <p:cNvPr id="6" name="Footer Placeholder 4"/>
          <p:cNvSpPr>
            <a:spLocks noGrp="1"/>
          </p:cNvSpPr>
          <p:nvPr>
            <p:ph type="ftr" sz="quarter" idx="11"/>
          </p:nvPr>
        </p:nvSpPr>
        <p:spPr/>
        <p:txBody>
          <a:bodyPr/>
          <a:lstStyle>
            <a:lvl1pPr>
              <a:defRPr/>
            </a:lvl1pPr>
          </a:lstStyle>
          <a:p>
            <a:pPr>
              <a:defRPr/>
            </a:pPr>
            <a:r>
              <a:rPr lang="de-DE"/>
              <a:t>Prof. Dr. Martin POHL</a:t>
            </a:r>
            <a:endParaRPr lang="de-DE" dirty="0"/>
          </a:p>
        </p:txBody>
      </p:sp>
      <p:sp>
        <p:nvSpPr>
          <p:cNvPr id="7" name="Slide Number Placeholder 5"/>
          <p:cNvSpPr>
            <a:spLocks noGrp="1"/>
          </p:cNvSpPr>
          <p:nvPr>
            <p:ph type="sldNum" sz="quarter" idx="12"/>
          </p:nvPr>
        </p:nvSpPr>
        <p:spPr/>
        <p:txBody>
          <a:bodyPr/>
          <a:lstStyle>
            <a:lvl1pPr>
              <a:defRPr/>
            </a:lvl1pPr>
          </a:lstStyle>
          <a:p>
            <a:pPr>
              <a:defRPr/>
            </a:pPr>
            <a:fld id="{1E8972F2-283A-4472-BBC4-7778D224888D}" type="slidenum">
              <a:rPr lang="de-DE"/>
              <a:pPr>
                <a:defRPr/>
              </a:pPr>
              <a:t>&lt;#&gt;</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A7561C-6F6C-4832-86B9-BD65A214E49F}" type="datetime1">
              <a:rPr lang="de-DE"/>
              <a:pPr>
                <a:defRPr/>
              </a:pPr>
              <a:t>22.07.2013</a:t>
            </a:fld>
            <a:endParaRPr lang="de-DE" dirty="0"/>
          </a:p>
        </p:txBody>
      </p:sp>
      <p:sp>
        <p:nvSpPr>
          <p:cNvPr id="6" name="Footer Placeholder 4"/>
          <p:cNvSpPr>
            <a:spLocks noGrp="1"/>
          </p:cNvSpPr>
          <p:nvPr>
            <p:ph type="ftr" sz="quarter" idx="11"/>
          </p:nvPr>
        </p:nvSpPr>
        <p:spPr/>
        <p:txBody>
          <a:bodyPr/>
          <a:lstStyle>
            <a:lvl1pPr>
              <a:defRPr/>
            </a:lvl1pPr>
          </a:lstStyle>
          <a:p>
            <a:pPr>
              <a:defRPr/>
            </a:pPr>
            <a:r>
              <a:rPr lang="de-DE"/>
              <a:t>Prof. Dr. Martin POHL</a:t>
            </a:r>
            <a:endParaRPr lang="de-DE" dirty="0"/>
          </a:p>
        </p:txBody>
      </p:sp>
      <p:sp>
        <p:nvSpPr>
          <p:cNvPr id="7" name="Slide Number Placeholder 5"/>
          <p:cNvSpPr>
            <a:spLocks noGrp="1"/>
          </p:cNvSpPr>
          <p:nvPr>
            <p:ph type="sldNum" sz="quarter" idx="12"/>
          </p:nvPr>
        </p:nvSpPr>
        <p:spPr/>
        <p:txBody>
          <a:bodyPr/>
          <a:lstStyle>
            <a:lvl1pPr>
              <a:defRPr/>
            </a:lvl1pPr>
          </a:lstStyle>
          <a:p>
            <a:pPr>
              <a:defRPr/>
            </a:pPr>
            <a:fld id="{C53AA0B7-C320-4880-814A-1B756DCA048F}" type="slidenum">
              <a:rPr lang="de-DE"/>
              <a:pPr>
                <a:defRPr/>
              </a:pPr>
              <a:t>&lt;#&gt;</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endParaRPr lang="de-DE" altLang="ja-JP"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de-DE" altLang="ja-JP"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8C80D3EE-EFD8-42B0-A696-4708AE6CC1CA}" type="datetime1">
              <a:rPr lang="de-DE"/>
              <a:pPr>
                <a:defRPr/>
              </a:pPr>
              <a:t>22.07.2013</a:t>
            </a:fld>
            <a:endParaRPr lang="de-D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smtClean="0">
                <a:solidFill>
                  <a:schemeClr val="tx1">
                    <a:tint val="75000"/>
                  </a:schemeClr>
                </a:solidFill>
                <a:latin typeface="+mn-lt"/>
                <a:ea typeface="+mn-ea"/>
              </a:defRPr>
            </a:lvl1pPr>
          </a:lstStyle>
          <a:p>
            <a:pPr>
              <a:defRPr/>
            </a:pPr>
            <a:r>
              <a:rPr lang="de-DE"/>
              <a:t>Prof. Dr. Martin POHL</a:t>
            </a:r>
            <a:endParaRPr lang="de-D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66A51366-AC08-40D2-A68D-F55C8F5723CB}" type="slidenum">
              <a:rPr lang="de-DE"/>
              <a:pPr>
                <a:defRPr/>
              </a:pPr>
              <a:t>&lt;#&gt;</a:t>
            </a:fld>
            <a:endParaRPr lang="de-DE"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Pohl.martin.gf@u.tsukuba.ac.jp" TargetMode="External"/><Relationship Id="rId3" Type="http://schemas.openxmlformats.org/officeDocument/2006/relationships/hyperlink" Target="http://www.tsukuba.ac.jp/english/index.html" TargetMode="External"/><Relationship Id="rId7" Type="http://schemas.openxmlformats.org/officeDocument/2006/relationships/hyperlink" Target="mailto:martinpohl@gmx.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jil.go.jp/english/workinglifeprofile/2012-2013/03/p.22_3-12.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fm-bonn.org/index.php?id=9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statis.de/DE/ZahlenFakten/GesamtwirtschaftUmwelt/UnternehmenHandwerk/KleineMittlereUnternehmenMittelstand/Tabellen/Insgesam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e.wikipedia.org/wiki/Konjunkturpaket_II"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ur-lex.europa.eu/LexUriServ/LexUriServ.do?uri=CELEX:52008DC0394:DE:NO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husho.meti.go.jp/sme_english/outline/04/01_09.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ifm-bonn.org/index.php?id=8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c.europa.eu/enterprise/policies/sme/facts-figures-analysis/sme-definition/index_en.ht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chusho.meti.go.jp/sme_english/outline/08/01.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686800" cy="2667000"/>
          </a:xfrm>
          <a:solidFill>
            <a:schemeClr val="accent1"/>
          </a:solidFill>
        </p:spPr>
        <p:txBody>
          <a:bodyPr>
            <a:normAutofit/>
          </a:bodyPr>
          <a:lstStyle/>
          <a:p>
            <a:r>
              <a:rPr lang="en-US" altLang="ja-JP" sz="3500" b="1" smtClean="0">
                <a:solidFill>
                  <a:srgbClr val="FFFF00"/>
                </a:solidFill>
              </a:rPr>
              <a:t>SME as a Success Story in Germany and Japan  - Approaches for Mutual Learning -</a:t>
            </a:r>
            <a:r>
              <a:rPr lang="en-US" altLang="ja-JP" sz="4000" b="1" smtClean="0"/>
              <a:t/>
            </a:r>
            <a:br>
              <a:rPr lang="en-US" altLang="ja-JP" sz="4000" b="1" smtClean="0"/>
            </a:br>
            <a:r>
              <a:rPr lang="en-US" altLang="ja-JP" sz="1000" smtClean="0"/>
              <a:t> </a:t>
            </a:r>
            <a:r>
              <a:rPr lang="en-US" altLang="ja-JP" sz="4000" smtClean="0"/>
              <a:t/>
            </a:r>
            <a:br>
              <a:rPr lang="en-US" altLang="ja-JP" sz="4000" smtClean="0"/>
            </a:br>
            <a:r>
              <a:rPr lang="en-US" altLang="ja-JP" sz="3200" smtClean="0">
                <a:solidFill>
                  <a:schemeClr val="bg1"/>
                </a:solidFill>
              </a:rPr>
              <a:t>Prof. Dr. Martin POHL</a:t>
            </a:r>
            <a:br>
              <a:rPr lang="en-US" altLang="ja-JP" sz="3200" smtClean="0">
                <a:solidFill>
                  <a:schemeClr val="bg1"/>
                </a:solidFill>
              </a:rPr>
            </a:br>
            <a:r>
              <a:rPr lang="en-US" altLang="ja-JP" sz="3200" smtClean="0">
                <a:solidFill>
                  <a:schemeClr val="bg1"/>
                </a:solidFill>
              </a:rPr>
              <a:t>University of Tsukuba, Japan</a:t>
            </a:r>
          </a:p>
        </p:txBody>
      </p:sp>
      <p:sp>
        <p:nvSpPr>
          <p:cNvPr id="3" name="Subtitle 2"/>
          <p:cNvSpPr>
            <a:spLocks noGrp="1"/>
          </p:cNvSpPr>
          <p:nvPr>
            <p:ph type="subTitle" idx="1"/>
          </p:nvPr>
        </p:nvSpPr>
        <p:spPr>
          <a:xfrm>
            <a:off x="228600" y="3962400"/>
            <a:ext cx="8534400" cy="2057400"/>
          </a:xfrm>
        </p:spPr>
        <p:txBody>
          <a:bodyPr>
            <a:normAutofit/>
          </a:bodyPr>
          <a:lstStyle/>
          <a:p>
            <a:pPr>
              <a:buFontTx/>
              <a:buChar char="-"/>
            </a:pPr>
            <a:r>
              <a:rPr lang="en-US" altLang="ja-JP" smtClean="0">
                <a:solidFill>
                  <a:srgbClr val="898989"/>
                </a:solidFill>
              </a:rPr>
              <a:t>Handout -</a:t>
            </a:r>
          </a:p>
          <a:p>
            <a:r>
              <a:rPr lang="zh-CN" altLang="en-US" smtClean="0">
                <a:solidFill>
                  <a:schemeClr val="tx1"/>
                </a:solidFill>
              </a:rPr>
              <a:t>石川日独協会</a:t>
            </a:r>
            <a:endParaRPr lang="ja-JP" altLang="en-US" smtClean="0">
              <a:solidFill>
                <a:schemeClr val="tx1"/>
              </a:solidFill>
            </a:endParaRPr>
          </a:p>
          <a:p>
            <a:r>
              <a:rPr lang="en-US" altLang="ja-JP" smtClean="0">
                <a:solidFill>
                  <a:srgbClr val="898989"/>
                </a:solidFill>
              </a:rPr>
              <a:t>July 27, 2013</a:t>
            </a:r>
          </a:p>
        </p:txBody>
      </p:sp>
      <p:pic>
        <p:nvPicPr>
          <p:cNvPr id="15363" name="Picture 4" descr="University of Tsukuba">
            <a:hlinkClick r:id="rId3"/>
          </p:cNvPr>
          <p:cNvPicPr>
            <a:picLocks noChangeAspect="1" noChangeArrowheads="1"/>
          </p:cNvPicPr>
          <p:nvPr/>
        </p:nvPicPr>
        <p:blipFill>
          <a:blip r:embed="rId4"/>
          <a:srcRect/>
          <a:stretch>
            <a:fillRect/>
          </a:stretch>
        </p:blipFill>
        <p:spPr bwMode="auto">
          <a:xfrm>
            <a:off x="5943600" y="152400"/>
            <a:ext cx="2819400" cy="685800"/>
          </a:xfrm>
          <a:prstGeom prst="rect">
            <a:avLst/>
          </a:prstGeom>
          <a:noFill/>
          <a:ln w="9525">
            <a:noFill/>
            <a:miter lim="800000"/>
            <a:headEnd/>
            <a:tailEnd/>
          </a:ln>
        </p:spPr>
      </p:pic>
      <p:pic>
        <p:nvPicPr>
          <p:cNvPr id="15364" name="Picture 7" descr="Flag of Japan"/>
          <p:cNvPicPr>
            <a:picLocks noChangeAspect="1" noChangeArrowheads="1"/>
          </p:cNvPicPr>
          <p:nvPr/>
        </p:nvPicPr>
        <p:blipFill>
          <a:blip r:embed="rId5"/>
          <a:srcRect/>
          <a:stretch>
            <a:fillRect/>
          </a:stretch>
        </p:blipFill>
        <p:spPr bwMode="auto">
          <a:xfrm>
            <a:off x="3352800" y="6019800"/>
            <a:ext cx="914400" cy="612775"/>
          </a:xfrm>
          <a:prstGeom prst="rect">
            <a:avLst/>
          </a:prstGeom>
          <a:noFill/>
          <a:ln w="9525">
            <a:noFill/>
            <a:miter lim="800000"/>
            <a:headEnd/>
            <a:tailEnd/>
          </a:ln>
        </p:spPr>
      </p:pic>
      <p:pic>
        <p:nvPicPr>
          <p:cNvPr id="15365" name="Picture 8" descr="Flag of Germany"/>
          <p:cNvPicPr>
            <a:picLocks noChangeAspect="1" noChangeArrowheads="1"/>
          </p:cNvPicPr>
          <p:nvPr/>
        </p:nvPicPr>
        <p:blipFill>
          <a:blip r:embed="rId6"/>
          <a:srcRect/>
          <a:stretch>
            <a:fillRect/>
          </a:stretch>
        </p:blipFill>
        <p:spPr bwMode="auto">
          <a:xfrm>
            <a:off x="4419600" y="6019800"/>
            <a:ext cx="904875" cy="609600"/>
          </a:xfrm>
          <a:prstGeom prst="rect">
            <a:avLst/>
          </a:prstGeom>
          <a:noFill/>
          <a:ln w="9525">
            <a:noFill/>
            <a:miter lim="800000"/>
            <a:headEnd/>
            <a:tailEnd/>
          </a:ln>
        </p:spPr>
      </p:pic>
      <p:sp>
        <p:nvSpPr>
          <p:cNvPr id="15366" name="TextBox 9"/>
          <p:cNvSpPr txBox="1">
            <a:spLocks noChangeArrowheads="1"/>
          </p:cNvSpPr>
          <p:nvPr/>
        </p:nvSpPr>
        <p:spPr bwMode="auto">
          <a:xfrm>
            <a:off x="381000" y="228600"/>
            <a:ext cx="3429000" cy="923925"/>
          </a:xfrm>
          <a:prstGeom prst="rect">
            <a:avLst/>
          </a:prstGeom>
          <a:noFill/>
          <a:ln w="9525">
            <a:noFill/>
            <a:miter lim="800000"/>
            <a:headEnd/>
            <a:tailEnd/>
          </a:ln>
        </p:spPr>
        <p:txBody>
          <a:bodyPr>
            <a:spAutoFit/>
          </a:bodyPr>
          <a:lstStyle/>
          <a:p>
            <a:r>
              <a:rPr kumimoji="0" lang="de-DE" altLang="ja-JP">
                <a:latin typeface="Calibri" pitchFamily="34" charset="0"/>
                <a:hlinkClick r:id="rId7"/>
              </a:rPr>
              <a:t>martinpohl@gmx.net</a:t>
            </a:r>
            <a:endParaRPr kumimoji="0" lang="de-DE" altLang="ja-JP">
              <a:latin typeface="Calibri" pitchFamily="34" charset="0"/>
            </a:endParaRPr>
          </a:p>
          <a:p>
            <a:r>
              <a:rPr kumimoji="0" lang="de-DE" altLang="ja-JP">
                <a:latin typeface="Calibri" pitchFamily="34" charset="0"/>
                <a:hlinkClick r:id="rId8"/>
              </a:rPr>
              <a:t>pohl.martin.gf@u.tsukuba.ac.jp</a:t>
            </a:r>
            <a:endParaRPr kumimoji="0" lang="de-DE" altLang="ja-JP">
              <a:latin typeface="Calibri" pitchFamily="34" charset="0"/>
            </a:endParaRPr>
          </a:p>
          <a:p>
            <a:endParaRPr kumimoji="0" lang="de-DE" altLang="ja-JP">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solidFill>
            <a:schemeClr val="accent1"/>
          </a:solidFill>
        </p:spPr>
        <p:txBody>
          <a:bodyPr/>
          <a:lstStyle/>
          <a:p>
            <a:r>
              <a:rPr lang="en-US" altLang="ja-JP" smtClean="0">
                <a:solidFill>
                  <a:srgbClr val="FFFF00"/>
                </a:solidFill>
              </a:rPr>
              <a:t>Comparison Japan-Germany</a:t>
            </a:r>
          </a:p>
        </p:txBody>
      </p:sp>
      <p:sp>
        <p:nvSpPr>
          <p:cNvPr id="27650" name="Content Placeholder 2"/>
          <p:cNvSpPr>
            <a:spLocks noGrp="1"/>
          </p:cNvSpPr>
          <p:nvPr>
            <p:ph idx="1"/>
          </p:nvPr>
        </p:nvSpPr>
        <p:spPr>
          <a:solidFill>
            <a:schemeClr val="accent1"/>
          </a:solidFill>
        </p:spPr>
        <p:txBody>
          <a:bodyPr/>
          <a:lstStyle/>
          <a:p>
            <a:r>
              <a:rPr lang="en-US" altLang="ja-JP" smtClean="0">
                <a:solidFill>
                  <a:schemeClr val="bg1"/>
                </a:solidFill>
              </a:rPr>
              <a:t>Japan is using basically static data („capital invested“) and differentiates in economic sectors which are employee orientated.</a:t>
            </a:r>
          </a:p>
          <a:p>
            <a:r>
              <a:rPr lang="en-US" altLang="ja-JP" smtClean="0">
                <a:solidFill>
                  <a:schemeClr val="bg1"/>
                </a:solidFill>
              </a:rPr>
              <a:t>Germany is using dynamic data (staff/turnover) which are productivity orientated.</a:t>
            </a:r>
          </a:p>
        </p:txBody>
      </p:sp>
      <p:sp>
        <p:nvSpPr>
          <p:cNvPr id="4" name="Footer Placeholder 3"/>
          <p:cNvSpPr>
            <a:spLocks noGrp="1"/>
          </p:cNvSpPr>
          <p:nvPr>
            <p:ph type="ftr" sz="quarter" idx="11"/>
          </p:nvPr>
        </p:nvSpPr>
        <p:spPr/>
        <p:txBody>
          <a:bodyPr/>
          <a:lstStyle/>
          <a:p>
            <a:pPr>
              <a:defRPr/>
            </a:pPr>
            <a:r>
              <a:rPr lang="de-DE"/>
              <a:t>Prof. Dr. Martin POHL</a:t>
            </a:r>
            <a:endParaRPr lang="de-DE" dirty="0"/>
          </a:p>
        </p:txBody>
      </p:sp>
      <p:sp>
        <p:nvSpPr>
          <p:cNvPr id="5" name="Slide Number Placeholder 4"/>
          <p:cNvSpPr>
            <a:spLocks noGrp="1"/>
          </p:cNvSpPr>
          <p:nvPr>
            <p:ph type="sldNum" sz="quarter" idx="12"/>
          </p:nvPr>
        </p:nvSpPr>
        <p:spPr/>
        <p:txBody>
          <a:bodyPr/>
          <a:lstStyle/>
          <a:p>
            <a:pPr>
              <a:defRPr/>
            </a:pPr>
            <a:fld id="{B0D8A1F6-F6A3-43F6-8DC1-1D5A5ADEEB83}" type="slidenum">
              <a:rPr lang="de-DE"/>
              <a:pPr>
                <a:defRPr/>
              </a:pPr>
              <a:t>10</a:t>
            </a:fld>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solidFill>
            <a:schemeClr val="accent1"/>
          </a:solidFill>
        </p:spPr>
        <p:txBody>
          <a:bodyPr/>
          <a:lstStyle/>
          <a:p>
            <a:r>
              <a:rPr lang="en-US" altLang="ja-JP" smtClean="0">
                <a:solidFill>
                  <a:srgbClr val="FFFF00"/>
                </a:solidFill>
              </a:rPr>
              <a:t>The Place of SME‘s in Japan </a:t>
            </a:r>
          </a:p>
        </p:txBody>
      </p:sp>
      <p:sp>
        <p:nvSpPr>
          <p:cNvPr id="4" name="Footer Placeholder 3"/>
          <p:cNvSpPr>
            <a:spLocks noGrp="1"/>
          </p:cNvSpPr>
          <p:nvPr>
            <p:ph type="ftr" sz="quarter" idx="11"/>
          </p:nvPr>
        </p:nvSpPr>
        <p:spPr/>
        <p:txBody>
          <a:bodyPr/>
          <a:lstStyle/>
          <a:p>
            <a:pPr>
              <a:defRPr/>
            </a:pPr>
            <a:r>
              <a:rPr lang="de-DE"/>
              <a:t>Prof. Dr. Martin POHL</a:t>
            </a:r>
            <a:endParaRPr lang="de-DE" dirty="0"/>
          </a:p>
        </p:txBody>
      </p:sp>
      <p:sp>
        <p:nvSpPr>
          <p:cNvPr id="5" name="Slide Number Placeholder 4"/>
          <p:cNvSpPr>
            <a:spLocks noGrp="1"/>
          </p:cNvSpPr>
          <p:nvPr>
            <p:ph type="sldNum" sz="quarter" idx="12"/>
          </p:nvPr>
        </p:nvSpPr>
        <p:spPr/>
        <p:txBody>
          <a:bodyPr/>
          <a:lstStyle/>
          <a:p>
            <a:pPr>
              <a:defRPr/>
            </a:pPr>
            <a:fld id="{0D86A182-C2C6-4378-966D-C2A570C7EDAB}" type="slidenum">
              <a:rPr lang="de-DE"/>
              <a:pPr>
                <a:defRPr/>
              </a:pPr>
              <a:t>11</a:t>
            </a:fld>
            <a:endParaRPr lang="de-DE" dirty="0"/>
          </a:p>
        </p:txBody>
      </p:sp>
      <p:pic>
        <p:nvPicPr>
          <p:cNvPr id="28676" name="Picture 2"/>
          <p:cNvPicPr>
            <a:picLocks noGrp="1" noChangeAspect="1" noChangeArrowheads="1"/>
          </p:cNvPicPr>
          <p:nvPr>
            <p:ph idx="1"/>
          </p:nvPr>
        </p:nvPicPr>
        <p:blipFill>
          <a:blip r:embed="rId3"/>
          <a:srcRect/>
          <a:stretch>
            <a:fillRect/>
          </a:stretch>
        </p:blipFill>
        <p:spPr>
          <a:xfrm>
            <a:off x="103188" y="1828800"/>
            <a:ext cx="8945562" cy="3767138"/>
          </a:xfrm>
        </p:spPr>
      </p:pic>
      <p:sp>
        <p:nvSpPr>
          <p:cNvPr id="28677" name="TextBox 6"/>
          <p:cNvSpPr txBox="1">
            <a:spLocks noChangeArrowheads="1"/>
          </p:cNvSpPr>
          <p:nvPr/>
        </p:nvSpPr>
        <p:spPr bwMode="auto">
          <a:xfrm>
            <a:off x="762000" y="5867400"/>
            <a:ext cx="6619875" cy="646113"/>
          </a:xfrm>
          <a:prstGeom prst="rect">
            <a:avLst/>
          </a:prstGeom>
          <a:noFill/>
          <a:ln w="9525">
            <a:noFill/>
            <a:miter lim="800000"/>
            <a:headEnd/>
            <a:tailEnd/>
          </a:ln>
        </p:spPr>
        <p:txBody>
          <a:bodyPr wrap="none">
            <a:spAutoFit/>
          </a:bodyPr>
          <a:lstStyle/>
          <a:p>
            <a:r>
              <a:rPr kumimoji="0" lang="de-DE" altLang="ja-JP">
                <a:latin typeface="Calibri" pitchFamily="34" charset="0"/>
              </a:rPr>
              <a:t>Source: Japan Institute of Labour and Training,</a:t>
            </a:r>
          </a:p>
          <a:p>
            <a:r>
              <a:rPr kumimoji="0" lang="de-DE" altLang="ja-JP">
                <a:latin typeface="Calibri" pitchFamily="34" charset="0"/>
              </a:rPr>
              <a:t> </a:t>
            </a:r>
            <a:r>
              <a:rPr kumimoji="0" lang="de-DE" altLang="ja-JP" sz="1200">
                <a:latin typeface="Calibri" pitchFamily="34" charset="0"/>
                <a:hlinkClick r:id="rId4"/>
              </a:rPr>
              <a:t>http://www.jil.go.jp/english/workinglifeprofile/2012-2013/03/p.22_3-12.pdf</a:t>
            </a:r>
            <a:r>
              <a:rPr kumimoji="0" lang="de-DE" altLang="ja-JP" sz="1200">
                <a:latin typeface="Calibri" pitchFamily="34" charset="0"/>
              </a:rPr>
              <a:t> &lt;accessed July 22, 2013&gt;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rtlCol="0">
            <a:normAutofit fontScale="90000"/>
          </a:bodyPr>
          <a:lstStyle/>
          <a:p>
            <a:pPr fontAlgn="auto">
              <a:spcAft>
                <a:spcPts val="0"/>
              </a:spcAft>
              <a:defRPr/>
            </a:pPr>
            <a:r>
              <a:rPr lang="en-US" sz="3600" dirty="0" smtClean="0">
                <a:solidFill>
                  <a:srgbClr val="FFFF00"/>
                </a:solidFill>
              </a:rPr>
              <a:t>The Place of SME‘s in Germany – a Tautology ?</a:t>
            </a:r>
            <a:endParaRPr lang="en-US" sz="3600" dirty="0">
              <a:solidFill>
                <a:srgbClr val="FFFF00"/>
              </a:solidFill>
            </a:endParaRPr>
          </a:p>
        </p:txBody>
      </p:sp>
      <p:graphicFrame>
        <p:nvGraphicFramePr>
          <p:cNvPr id="7" name="Content Placeholder 6"/>
          <p:cNvGraphicFramePr>
            <a:graphicFrameLocks noGrp="1"/>
          </p:cNvGraphicFramePr>
          <p:nvPr>
            <p:ph idx="1"/>
          </p:nvPr>
        </p:nvGraphicFramePr>
        <p:xfrm>
          <a:off x="457200" y="1600200"/>
          <a:ext cx="8229600" cy="2286000"/>
        </p:xfrm>
        <a:graphic>
          <a:graphicData uri="http://schemas.openxmlformats.org/drawingml/2006/table">
            <a:tbl>
              <a:tblPr firstRow="1" bandRow="1">
                <a:tableStyleId>{5C22544A-7EE6-4342-B048-85BDC9FD1C3A}</a:tableStyleId>
              </a:tblPr>
              <a:tblGrid>
                <a:gridCol w="3124200"/>
                <a:gridCol w="1828800"/>
                <a:gridCol w="1828800"/>
                <a:gridCol w="1447800"/>
              </a:tblGrid>
              <a:tr h="397565">
                <a:tc>
                  <a:txBody>
                    <a:bodyPr/>
                    <a:lstStyle/>
                    <a:p>
                      <a:endParaRPr lang="de-DE" dirty="0"/>
                    </a:p>
                  </a:txBody>
                  <a:tcPr/>
                </a:tc>
                <a:tc>
                  <a:txBody>
                    <a:bodyPr/>
                    <a:lstStyle/>
                    <a:p>
                      <a:r>
                        <a:rPr lang="de-DE" dirty="0" smtClean="0"/>
                        <a:t>Total</a:t>
                      </a:r>
                      <a:endParaRPr lang="de-DE" dirty="0"/>
                    </a:p>
                  </a:txBody>
                  <a:tcPr/>
                </a:tc>
                <a:tc>
                  <a:txBody>
                    <a:bodyPr/>
                    <a:lstStyle/>
                    <a:p>
                      <a:r>
                        <a:rPr lang="de-DE" dirty="0" smtClean="0"/>
                        <a:t>SME</a:t>
                      </a:r>
                      <a:endParaRPr lang="de-DE" dirty="0"/>
                    </a:p>
                  </a:txBody>
                  <a:tcPr/>
                </a:tc>
                <a:tc>
                  <a:txBody>
                    <a:bodyPr/>
                    <a:lstStyle/>
                    <a:p>
                      <a:r>
                        <a:rPr lang="de-DE" dirty="0" smtClean="0"/>
                        <a:t>SME in %</a:t>
                      </a:r>
                      <a:endParaRPr lang="de-DE" dirty="0"/>
                    </a:p>
                  </a:txBody>
                  <a:tcPr/>
                </a:tc>
              </a:tr>
              <a:tr h="397565">
                <a:tc>
                  <a:txBody>
                    <a:bodyPr/>
                    <a:lstStyle/>
                    <a:p>
                      <a:r>
                        <a:rPr lang="en-US" noProof="0" dirty="0" smtClean="0"/>
                        <a:t>Companies </a:t>
                      </a:r>
                      <a:r>
                        <a:rPr lang="en-US" sz="1000" noProof="0" dirty="0" smtClean="0"/>
                        <a:t>(2010)</a:t>
                      </a:r>
                      <a:endParaRPr lang="en-US" sz="1000" noProof="0" dirty="0"/>
                    </a:p>
                  </a:txBody>
                  <a:tcPr/>
                </a:tc>
                <a:tc>
                  <a:txBody>
                    <a:bodyPr/>
                    <a:lstStyle/>
                    <a:p>
                      <a:r>
                        <a:rPr lang="en-US" noProof="0" dirty="0" smtClean="0"/>
                        <a:t>3,68 Mio.</a:t>
                      </a:r>
                      <a:endParaRPr lang="en-US" noProof="0" dirty="0"/>
                    </a:p>
                  </a:txBody>
                  <a:tcPr/>
                </a:tc>
                <a:tc>
                  <a:txBody>
                    <a:bodyPr/>
                    <a:lstStyle/>
                    <a:p>
                      <a:r>
                        <a:rPr lang="en-US" noProof="0" dirty="0" smtClean="0"/>
                        <a:t>3,67</a:t>
                      </a:r>
                      <a:r>
                        <a:rPr lang="en-US" baseline="0" noProof="0" dirty="0" smtClean="0"/>
                        <a:t> Mio.</a:t>
                      </a:r>
                      <a:endParaRPr lang="en-US" noProof="0" dirty="0"/>
                    </a:p>
                  </a:txBody>
                  <a:tcPr/>
                </a:tc>
                <a:tc>
                  <a:txBody>
                    <a:bodyPr/>
                    <a:lstStyle/>
                    <a:p>
                      <a:r>
                        <a:rPr lang="en-US" noProof="0" dirty="0" smtClean="0"/>
                        <a:t>99,7 %</a:t>
                      </a:r>
                      <a:endParaRPr lang="en-US" noProof="0" dirty="0"/>
                    </a:p>
                  </a:txBody>
                  <a:tcPr>
                    <a:solidFill>
                      <a:schemeClr val="accent2"/>
                    </a:solidFill>
                  </a:tcPr>
                </a:tc>
              </a:tr>
              <a:tr h="397565">
                <a:tc>
                  <a:txBody>
                    <a:bodyPr/>
                    <a:lstStyle/>
                    <a:p>
                      <a:r>
                        <a:rPr lang="en-US" noProof="0" dirty="0" smtClean="0"/>
                        <a:t>Turnover of companies </a:t>
                      </a:r>
                      <a:r>
                        <a:rPr lang="en-US" sz="1000" noProof="0" dirty="0" smtClean="0"/>
                        <a:t>(2009)</a:t>
                      </a:r>
                      <a:endParaRPr lang="en-US" sz="1000" noProof="0" dirty="0"/>
                    </a:p>
                  </a:txBody>
                  <a:tcPr/>
                </a:tc>
                <a:tc>
                  <a:txBody>
                    <a:bodyPr/>
                    <a:lstStyle/>
                    <a:p>
                      <a:r>
                        <a:rPr lang="en-US" noProof="0" dirty="0" smtClean="0"/>
                        <a:t>4.978,94 Bio.</a:t>
                      </a:r>
                      <a:r>
                        <a:rPr lang="en-US" baseline="0" noProof="0" dirty="0" smtClean="0"/>
                        <a:t> </a:t>
                      </a:r>
                      <a:r>
                        <a:rPr lang="en-US" dirty="0" smtClean="0"/>
                        <a:t>€</a:t>
                      </a:r>
                      <a:endParaRPr lang="en-US" noProof="0" dirty="0"/>
                    </a:p>
                  </a:txBody>
                  <a:tcPr/>
                </a:tc>
                <a:tc>
                  <a:txBody>
                    <a:bodyPr/>
                    <a:lstStyle/>
                    <a:p>
                      <a:r>
                        <a:rPr lang="en-US" noProof="0" dirty="0" smtClean="0"/>
                        <a:t>1.947,97 Bio.</a:t>
                      </a:r>
                      <a:r>
                        <a:rPr lang="en-US" dirty="0" smtClean="0"/>
                        <a:t> €</a:t>
                      </a:r>
                      <a:endParaRPr lang="en-US" noProof="0" dirty="0"/>
                    </a:p>
                  </a:txBody>
                  <a:tcPr/>
                </a:tc>
                <a:tc>
                  <a:txBody>
                    <a:bodyPr/>
                    <a:lstStyle/>
                    <a:p>
                      <a:r>
                        <a:rPr lang="en-US" noProof="0" dirty="0" smtClean="0"/>
                        <a:t>39,1 %</a:t>
                      </a:r>
                      <a:endParaRPr lang="en-US" noProof="0" dirty="0"/>
                    </a:p>
                  </a:txBody>
                  <a:tcPr/>
                </a:tc>
              </a:tr>
              <a:tr h="695739">
                <a:tc>
                  <a:txBody>
                    <a:bodyPr/>
                    <a:lstStyle/>
                    <a:p>
                      <a:r>
                        <a:rPr lang="en-US" noProof="0" dirty="0" smtClean="0"/>
                        <a:t>Employees subject</a:t>
                      </a:r>
                      <a:r>
                        <a:rPr lang="en-US" baseline="0" noProof="0" dirty="0" smtClean="0"/>
                        <a:t> to social insurance contribution </a:t>
                      </a:r>
                      <a:r>
                        <a:rPr lang="en-US" sz="1000" baseline="0" noProof="0" dirty="0" smtClean="0"/>
                        <a:t>(2009)</a:t>
                      </a:r>
                      <a:endParaRPr lang="en-US" sz="1000" noProof="0" dirty="0"/>
                    </a:p>
                  </a:txBody>
                  <a:tcPr/>
                </a:tc>
                <a:tc>
                  <a:txBody>
                    <a:bodyPr/>
                    <a:lstStyle/>
                    <a:p>
                      <a:r>
                        <a:rPr lang="en-US" noProof="0" dirty="0" smtClean="0"/>
                        <a:t>25,17 Mio.</a:t>
                      </a:r>
                      <a:endParaRPr lang="en-US" noProof="0" dirty="0"/>
                    </a:p>
                  </a:txBody>
                  <a:tcPr/>
                </a:tc>
                <a:tc>
                  <a:txBody>
                    <a:bodyPr/>
                    <a:lstStyle/>
                    <a:p>
                      <a:r>
                        <a:rPr lang="en-US" noProof="0" dirty="0" smtClean="0"/>
                        <a:t>15,29 Mio.</a:t>
                      </a:r>
                      <a:endParaRPr lang="en-US" noProof="0" dirty="0"/>
                    </a:p>
                  </a:txBody>
                  <a:tcPr/>
                </a:tc>
                <a:tc>
                  <a:txBody>
                    <a:bodyPr/>
                    <a:lstStyle/>
                    <a:p>
                      <a:r>
                        <a:rPr lang="en-US" noProof="0" dirty="0" smtClean="0"/>
                        <a:t>60,8 %</a:t>
                      </a:r>
                      <a:endParaRPr lang="en-US" noProof="0" dirty="0"/>
                    </a:p>
                  </a:txBody>
                  <a:tcPr/>
                </a:tc>
              </a:tr>
              <a:tr h="397565">
                <a:tc>
                  <a:txBody>
                    <a:bodyPr/>
                    <a:lstStyle/>
                    <a:p>
                      <a:r>
                        <a:rPr lang="en-US" dirty="0" smtClean="0"/>
                        <a:t>Apprentices </a:t>
                      </a:r>
                      <a:r>
                        <a:rPr lang="en-US" sz="1000" dirty="0" smtClean="0"/>
                        <a:t>(2010)</a:t>
                      </a:r>
                      <a:endParaRPr lang="en-US" sz="1000" noProof="0" dirty="0"/>
                    </a:p>
                  </a:txBody>
                  <a:tcPr/>
                </a:tc>
                <a:tc>
                  <a:txBody>
                    <a:bodyPr/>
                    <a:lstStyle/>
                    <a:p>
                      <a:r>
                        <a:rPr lang="en-US" noProof="0" dirty="0" smtClean="0"/>
                        <a:t>1.62 Mio.</a:t>
                      </a:r>
                      <a:endParaRPr lang="en-US" noProof="0" dirty="0"/>
                    </a:p>
                  </a:txBody>
                  <a:tcPr/>
                </a:tc>
                <a:tc>
                  <a:txBody>
                    <a:bodyPr/>
                    <a:lstStyle/>
                    <a:p>
                      <a:r>
                        <a:rPr lang="en-US" noProof="0" dirty="0" smtClean="0"/>
                        <a:t>1,35 Mio.</a:t>
                      </a:r>
                      <a:endParaRPr lang="en-US" noProof="0" dirty="0"/>
                    </a:p>
                  </a:txBody>
                  <a:tcPr/>
                </a:tc>
                <a:tc>
                  <a:txBody>
                    <a:bodyPr/>
                    <a:lstStyle/>
                    <a:p>
                      <a:r>
                        <a:rPr lang="en-US" noProof="0" dirty="0" smtClean="0"/>
                        <a:t>83,2 %</a:t>
                      </a:r>
                      <a:endParaRPr lang="en-US" noProof="0" dirty="0"/>
                    </a:p>
                  </a:txBody>
                  <a:tcPr/>
                </a:tc>
              </a:tr>
            </a:tbl>
          </a:graphicData>
        </a:graphic>
      </p:graphicFrame>
      <p:sp>
        <p:nvSpPr>
          <p:cNvPr id="29730" name="TextBox 8"/>
          <p:cNvSpPr txBox="1">
            <a:spLocks noChangeArrowheads="1"/>
          </p:cNvSpPr>
          <p:nvPr/>
        </p:nvSpPr>
        <p:spPr bwMode="auto">
          <a:xfrm>
            <a:off x="457200" y="3962400"/>
            <a:ext cx="8229600" cy="1908175"/>
          </a:xfrm>
          <a:prstGeom prst="rect">
            <a:avLst/>
          </a:prstGeom>
          <a:noFill/>
          <a:ln w="9525">
            <a:noFill/>
            <a:miter lim="800000"/>
            <a:headEnd/>
            <a:tailEnd/>
          </a:ln>
        </p:spPr>
        <p:txBody>
          <a:bodyPr>
            <a:spAutoFit/>
          </a:bodyPr>
          <a:lstStyle/>
          <a:p>
            <a:r>
              <a:rPr kumimoji="0" lang="en-US" altLang="ja-JP">
                <a:latin typeface="Calibri" pitchFamily="34" charset="0"/>
              </a:rPr>
              <a:t>Source: “Institute fuer Mittelstandsforschung” IfM in Bonn, </a:t>
            </a:r>
            <a:r>
              <a:rPr kumimoji="0" lang="en-US" altLang="ja-JP">
                <a:solidFill>
                  <a:srgbClr val="FF0000"/>
                </a:solidFill>
                <a:latin typeface="Calibri" pitchFamily="34" charset="0"/>
              </a:rPr>
              <a:t>using IfM-criteria </a:t>
            </a:r>
          </a:p>
          <a:p>
            <a:r>
              <a:rPr kumimoji="0" lang="en-US" altLang="ja-JP" sz="1000">
                <a:latin typeface="Calibri" pitchFamily="34" charset="0"/>
                <a:hlinkClick r:id="rId3"/>
              </a:rPr>
              <a:t>http://www.ifm-bonn.org/index.php?id=99</a:t>
            </a:r>
            <a:r>
              <a:rPr kumimoji="0" lang="en-US" altLang="ja-JP" sz="1000">
                <a:latin typeface="Calibri" pitchFamily="34" charset="0"/>
              </a:rPr>
              <a:t> &lt;accessed May 5, 2012&gt;</a:t>
            </a:r>
          </a:p>
          <a:p>
            <a:endParaRPr kumimoji="0" lang="en-US" altLang="ja-JP" sz="1000">
              <a:latin typeface="Calibri" pitchFamily="34" charset="0"/>
            </a:endParaRPr>
          </a:p>
          <a:p>
            <a:endParaRPr kumimoji="0" lang="en-US" altLang="ja-JP">
              <a:latin typeface="Calibri" pitchFamily="34" charset="0"/>
            </a:endParaRPr>
          </a:p>
          <a:p>
            <a:r>
              <a:rPr kumimoji="0" lang="en-US" altLang="ja-JP" sz="2200">
                <a:solidFill>
                  <a:schemeClr val="accent2"/>
                </a:solidFill>
                <a:latin typeface="Calibri" pitchFamily="34" charset="0"/>
              </a:rPr>
              <a:t>When 99,7 % of all German companies are regarded as SME’s, it is a tautology to say that SME’s are the “Economic Heart of  Germany”. </a:t>
            </a:r>
          </a:p>
          <a:p>
            <a:endParaRPr kumimoji="0" lang="en-US" altLang="ja-JP">
              <a:latin typeface="Calibri" pitchFamily="34" charset="0"/>
            </a:endParaRPr>
          </a:p>
        </p:txBody>
      </p:sp>
      <p:sp>
        <p:nvSpPr>
          <p:cNvPr id="6" name="Slide Number Placeholder 5"/>
          <p:cNvSpPr>
            <a:spLocks noGrp="1"/>
          </p:cNvSpPr>
          <p:nvPr>
            <p:ph type="sldNum" sz="quarter" idx="12"/>
          </p:nvPr>
        </p:nvSpPr>
        <p:spPr/>
        <p:txBody>
          <a:bodyPr/>
          <a:lstStyle/>
          <a:p>
            <a:pPr>
              <a:defRPr/>
            </a:pPr>
            <a:fld id="{5242FC2C-B9DC-4036-B0B7-3E98788B75F8}" type="slidenum">
              <a:rPr lang="de-DE"/>
              <a:pPr>
                <a:defRPr/>
              </a:pPr>
              <a:t>12</a:t>
            </a:fld>
            <a:endParaRPr lang="de-DE" dirty="0"/>
          </a:p>
        </p:txBody>
      </p:sp>
      <p:sp>
        <p:nvSpPr>
          <p:cNvPr id="8" name="Footer Placeholder 7"/>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accent1"/>
          </a:solidFill>
        </p:spPr>
        <p:txBody>
          <a:bodyPr rtlCol="0">
            <a:normAutofit fontScale="90000"/>
          </a:bodyPr>
          <a:lstStyle/>
          <a:p>
            <a:pPr fontAlgn="auto">
              <a:spcAft>
                <a:spcPts val="0"/>
              </a:spcAft>
              <a:defRPr/>
            </a:pPr>
            <a:r>
              <a:rPr lang="en-US" dirty="0" smtClean="0">
                <a:solidFill>
                  <a:srgbClr val="FFFF00"/>
                </a:solidFill>
              </a:rPr>
              <a:t> SME - Going into Detail</a:t>
            </a:r>
            <a:endParaRPr lang="en-US" dirty="0">
              <a:solidFill>
                <a:srgbClr val="FFFF00"/>
              </a:solidFill>
            </a:endParaRPr>
          </a:p>
        </p:txBody>
      </p:sp>
      <p:graphicFrame>
        <p:nvGraphicFramePr>
          <p:cNvPr id="4" name="Content Placeholder 3"/>
          <p:cNvGraphicFramePr>
            <a:graphicFrameLocks noGrp="1"/>
          </p:cNvGraphicFramePr>
          <p:nvPr>
            <p:ph idx="1"/>
          </p:nvPr>
        </p:nvGraphicFramePr>
        <p:xfrm>
          <a:off x="304800" y="1066800"/>
          <a:ext cx="8534400" cy="5126038"/>
        </p:xfrm>
        <a:graphic>
          <a:graphicData uri="http://schemas.openxmlformats.org/drawingml/2006/table">
            <a:tbl>
              <a:tblPr firstRow="1" bandRow="1">
                <a:tableStyleId>{5C22544A-7EE6-4342-B048-85BDC9FD1C3A}</a:tableStyleId>
              </a:tblPr>
              <a:tblGrid>
                <a:gridCol w="1447800"/>
                <a:gridCol w="1397000"/>
                <a:gridCol w="1422400"/>
                <a:gridCol w="1422400"/>
                <a:gridCol w="1422400"/>
                <a:gridCol w="1422400"/>
              </a:tblGrid>
              <a:tr h="604347">
                <a:tc>
                  <a:txBody>
                    <a:bodyPr/>
                    <a:lstStyle/>
                    <a:p>
                      <a:r>
                        <a:rPr lang="en-US" sz="1400" dirty="0" smtClean="0"/>
                        <a:t>EU-criteria</a:t>
                      </a:r>
                      <a:endParaRPr lang="en-US" sz="1400" dirty="0"/>
                    </a:p>
                  </a:txBody>
                  <a:tcPr anchor="ctr">
                    <a:solidFill>
                      <a:schemeClr val="accent4"/>
                    </a:solidFill>
                  </a:tcPr>
                </a:tc>
                <a:tc>
                  <a:txBody>
                    <a:bodyPr/>
                    <a:lstStyle/>
                    <a:p>
                      <a:r>
                        <a:rPr lang="en-US" sz="1400" dirty="0" smtClean="0"/>
                        <a:t>Companies (%)</a:t>
                      </a:r>
                      <a:endParaRPr lang="en-US" sz="1400" dirty="0"/>
                    </a:p>
                  </a:txBody>
                  <a:tcPr anchor="ctr"/>
                </a:tc>
                <a:tc>
                  <a:txBody>
                    <a:bodyPr/>
                    <a:lstStyle/>
                    <a:p>
                      <a:r>
                        <a:rPr lang="en-US" sz="1400" dirty="0" smtClean="0"/>
                        <a:t>Employees (%)</a:t>
                      </a:r>
                      <a:endParaRPr lang="en-US" sz="1400" dirty="0"/>
                    </a:p>
                  </a:txBody>
                  <a:tcPr anchor="ctr"/>
                </a:tc>
                <a:tc>
                  <a:txBody>
                    <a:bodyPr/>
                    <a:lstStyle/>
                    <a:p>
                      <a:r>
                        <a:rPr lang="en-US" sz="1400" dirty="0" smtClean="0"/>
                        <a:t>Turnover (%)</a:t>
                      </a:r>
                      <a:endParaRPr lang="en-US" sz="1400" dirty="0"/>
                    </a:p>
                  </a:txBody>
                  <a:tcPr anchor="ctr"/>
                </a:tc>
                <a:tc>
                  <a:txBody>
                    <a:bodyPr/>
                    <a:lstStyle/>
                    <a:p>
                      <a:r>
                        <a:rPr lang="en-US" sz="1400" dirty="0" smtClean="0"/>
                        <a:t>Gross investment in fixed</a:t>
                      </a:r>
                      <a:r>
                        <a:rPr lang="en-US" sz="1400" baseline="0" dirty="0" smtClean="0"/>
                        <a:t> assets  (%)</a:t>
                      </a:r>
                      <a:endParaRPr lang="en-US" sz="1400" dirty="0"/>
                    </a:p>
                  </a:txBody>
                  <a:tcPr anchor="ctr"/>
                </a:tc>
                <a:tc>
                  <a:txBody>
                    <a:bodyPr/>
                    <a:lstStyle/>
                    <a:p>
                      <a:r>
                        <a:rPr lang="en-US" sz="1400" dirty="0" smtClean="0"/>
                        <a:t>Gross</a:t>
                      </a:r>
                      <a:r>
                        <a:rPr lang="en-US" sz="1400" baseline="0" dirty="0" smtClean="0"/>
                        <a:t> value added at factor cost</a:t>
                      </a:r>
                      <a:r>
                        <a:rPr lang="en-US" sz="1400" dirty="0" smtClean="0"/>
                        <a:t>  (%)</a:t>
                      </a:r>
                      <a:endParaRPr lang="en-US" sz="1400" dirty="0"/>
                    </a:p>
                  </a:txBody>
                  <a:tcPr anchor="ctr"/>
                </a:tc>
              </a:tr>
              <a:tr h="431742">
                <a:tc>
                  <a:txBody>
                    <a:bodyPr/>
                    <a:lstStyle/>
                    <a:p>
                      <a:r>
                        <a:rPr lang="de-DE" sz="1400" b="1" dirty="0" smtClean="0"/>
                        <a:t>SME (in total)</a:t>
                      </a:r>
                      <a:endParaRPr lang="de-DE" sz="1400" b="1" dirty="0"/>
                    </a:p>
                  </a:txBody>
                  <a:tcPr anchor="ctr"/>
                </a:tc>
                <a:tc>
                  <a:txBody>
                    <a:bodyPr/>
                    <a:lstStyle/>
                    <a:p>
                      <a:r>
                        <a:rPr lang="en-US" sz="1400" b="1" dirty="0"/>
                        <a:t>99,3</a:t>
                      </a:r>
                    </a:p>
                  </a:txBody>
                  <a:tcPr anchor="ctr"/>
                </a:tc>
                <a:tc>
                  <a:txBody>
                    <a:bodyPr/>
                    <a:lstStyle/>
                    <a:p>
                      <a:r>
                        <a:rPr lang="en-US" sz="1400" b="1" dirty="0"/>
                        <a:t>60,9</a:t>
                      </a:r>
                    </a:p>
                  </a:txBody>
                  <a:tcPr anchor="ctr"/>
                </a:tc>
                <a:tc>
                  <a:txBody>
                    <a:bodyPr/>
                    <a:lstStyle/>
                    <a:p>
                      <a:r>
                        <a:rPr lang="en-US" sz="1400" b="1" dirty="0"/>
                        <a:t>34,3</a:t>
                      </a:r>
                    </a:p>
                  </a:txBody>
                  <a:tcPr anchor="ctr"/>
                </a:tc>
                <a:tc>
                  <a:txBody>
                    <a:bodyPr/>
                    <a:lstStyle/>
                    <a:p>
                      <a:r>
                        <a:rPr lang="en-US" sz="1400" b="1" dirty="0"/>
                        <a:t>45,7</a:t>
                      </a:r>
                    </a:p>
                  </a:txBody>
                  <a:tcPr anchor="ctr"/>
                </a:tc>
                <a:tc>
                  <a:txBody>
                    <a:bodyPr/>
                    <a:lstStyle/>
                    <a:p>
                      <a:r>
                        <a:rPr lang="en-US" sz="1400" b="1" dirty="0"/>
                        <a:t>46,7</a:t>
                      </a:r>
                    </a:p>
                  </a:txBody>
                  <a:tcPr anchor="ctr"/>
                </a:tc>
              </a:tr>
              <a:tr h="1171871">
                <a:tc>
                  <a:txBody>
                    <a:bodyPr/>
                    <a:lstStyle/>
                    <a:p>
                      <a:r>
                        <a:rPr lang="en-US" sz="1400" b="1" dirty="0" smtClean="0"/>
                        <a:t>Very small (micro) companies:</a:t>
                      </a:r>
                    </a:p>
                    <a:p>
                      <a:r>
                        <a:rPr lang="en-US" sz="1400" b="1" dirty="0" smtClean="0"/>
                        <a:t>To 9 staff </a:t>
                      </a:r>
                    </a:p>
                    <a:p>
                      <a:r>
                        <a:rPr lang="en-US" sz="1400" b="1" dirty="0" smtClean="0"/>
                        <a:t>To 2 Mio. Euro turnover</a:t>
                      </a:r>
                      <a:endParaRPr lang="en-US" sz="1400" b="1" dirty="0"/>
                    </a:p>
                  </a:txBody>
                  <a:tcPr anchor="ctr"/>
                </a:tc>
                <a:tc>
                  <a:txBody>
                    <a:bodyPr/>
                    <a:lstStyle/>
                    <a:p>
                      <a:r>
                        <a:rPr lang="en-US" sz="1400" b="1" dirty="0"/>
                        <a:t>80,9</a:t>
                      </a:r>
                    </a:p>
                  </a:txBody>
                  <a:tcPr anchor="ctr">
                    <a:solidFill>
                      <a:schemeClr val="accent2"/>
                    </a:solidFill>
                  </a:tcPr>
                </a:tc>
                <a:tc>
                  <a:txBody>
                    <a:bodyPr/>
                    <a:lstStyle/>
                    <a:p>
                      <a:r>
                        <a:rPr lang="en-US" sz="1400" b="1" dirty="0"/>
                        <a:t>18,7</a:t>
                      </a:r>
                    </a:p>
                  </a:txBody>
                  <a:tcPr anchor="ctr">
                    <a:solidFill>
                      <a:schemeClr val="accent2"/>
                    </a:solidFill>
                  </a:tcPr>
                </a:tc>
                <a:tc>
                  <a:txBody>
                    <a:bodyPr/>
                    <a:lstStyle/>
                    <a:p>
                      <a:r>
                        <a:rPr lang="en-US" sz="1400" b="1" dirty="0"/>
                        <a:t>6,7</a:t>
                      </a:r>
                    </a:p>
                  </a:txBody>
                  <a:tcPr anchor="ctr">
                    <a:solidFill>
                      <a:schemeClr val="accent2"/>
                    </a:solidFill>
                  </a:tcPr>
                </a:tc>
                <a:tc>
                  <a:txBody>
                    <a:bodyPr/>
                    <a:lstStyle/>
                    <a:p>
                      <a:r>
                        <a:rPr lang="en-US" sz="1400" b="1" dirty="0"/>
                        <a:t>14,6</a:t>
                      </a:r>
                    </a:p>
                  </a:txBody>
                  <a:tcPr anchor="ctr">
                    <a:solidFill>
                      <a:schemeClr val="accent2"/>
                    </a:solidFill>
                  </a:tcPr>
                </a:tc>
                <a:tc>
                  <a:txBody>
                    <a:bodyPr/>
                    <a:lstStyle/>
                    <a:p>
                      <a:r>
                        <a:rPr lang="en-US" sz="1400" b="1" dirty="0"/>
                        <a:t>11,4</a:t>
                      </a:r>
                    </a:p>
                  </a:txBody>
                  <a:tcPr anchor="ctr">
                    <a:solidFill>
                      <a:schemeClr val="accent2"/>
                    </a:solidFill>
                  </a:tcPr>
                </a:tc>
              </a:tr>
              <a:tr h="1171871">
                <a:tc>
                  <a:txBody>
                    <a:bodyPr/>
                    <a:lstStyle/>
                    <a:p>
                      <a:r>
                        <a:rPr lang="en-US" sz="1400" b="1" dirty="0" smtClean="0"/>
                        <a:t>Small companies:</a:t>
                      </a:r>
                    </a:p>
                    <a:p>
                      <a:r>
                        <a:rPr lang="en-US" sz="1400" b="1" dirty="0" smtClean="0"/>
                        <a:t>To</a:t>
                      </a:r>
                      <a:r>
                        <a:rPr lang="en-US" sz="1400" b="1" baseline="0" dirty="0" smtClean="0"/>
                        <a:t> 49 staff </a:t>
                      </a:r>
                    </a:p>
                    <a:p>
                      <a:r>
                        <a:rPr lang="en-US" sz="1400" b="1" baseline="0" dirty="0" smtClean="0"/>
                        <a:t>To 10 Mio. Euro turnover</a:t>
                      </a:r>
                      <a:endParaRPr lang="en-US" sz="1400" b="1" dirty="0"/>
                    </a:p>
                  </a:txBody>
                  <a:tcPr anchor="ctr"/>
                </a:tc>
                <a:tc>
                  <a:txBody>
                    <a:bodyPr/>
                    <a:lstStyle/>
                    <a:p>
                      <a:r>
                        <a:rPr lang="en-US" sz="1400" b="1" dirty="0"/>
                        <a:t>15,3</a:t>
                      </a:r>
                    </a:p>
                  </a:txBody>
                  <a:tcPr anchor="ctr"/>
                </a:tc>
                <a:tc>
                  <a:txBody>
                    <a:bodyPr/>
                    <a:lstStyle/>
                    <a:p>
                      <a:r>
                        <a:rPr lang="en-US" sz="1400" b="1" dirty="0"/>
                        <a:t>22,3</a:t>
                      </a:r>
                    </a:p>
                  </a:txBody>
                  <a:tcPr anchor="ctr"/>
                </a:tc>
                <a:tc>
                  <a:txBody>
                    <a:bodyPr/>
                    <a:lstStyle/>
                    <a:p>
                      <a:r>
                        <a:rPr lang="en-US" sz="1400" b="1" dirty="0"/>
                        <a:t>11,5</a:t>
                      </a:r>
                    </a:p>
                  </a:txBody>
                  <a:tcPr anchor="ctr"/>
                </a:tc>
                <a:tc>
                  <a:txBody>
                    <a:bodyPr/>
                    <a:lstStyle/>
                    <a:p>
                      <a:r>
                        <a:rPr lang="en-US" sz="1400" b="1" dirty="0"/>
                        <a:t>15,0</a:t>
                      </a:r>
                    </a:p>
                  </a:txBody>
                  <a:tcPr anchor="ctr"/>
                </a:tc>
                <a:tc>
                  <a:txBody>
                    <a:bodyPr/>
                    <a:lstStyle/>
                    <a:p>
                      <a:r>
                        <a:rPr lang="en-US" sz="1400" b="1" dirty="0"/>
                        <a:t>16,5</a:t>
                      </a:r>
                    </a:p>
                  </a:txBody>
                  <a:tcPr anchor="ctr"/>
                </a:tc>
              </a:tr>
              <a:tr h="986839">
                <a:tc>
                  <a:txBody>
                    <a:bodyPr/>
                    <a:lstStyle/>
                    <a:p>
                      <a:r>
                        <a:rPr lang="en-US" sz="1400" b="1" dirty="0" smtClean="0"/>
                        <a:t>Medium size companies:</a:t>
                      </a:r>
                    </a:p>
                    <a:p>
                      <a:r>
                        <a:rPr lang="en-US" sz="1400" b="1" dirty="0" smtClean="0"/>
                        <a:t>To 249 staff</a:t>
                      </a:r>
                    </a:p>
                    <a:p>
                      <a:r>
                        <a:rPr lang="en-US" sz="1400" b="1" dirty="0" smtClean="0"/>
                        <a:t>To 50 Mio. Euro</a:t>
                      </a:r>
                      <a:endParaRPr lang="en-US" sz="1400" b="1" dirty="0"/>
                    </a:p>
                  </a:txBody>
                  <a:tcPr anchor="ctr"/>
                </a:tc>
                <a:tc>
                  <a:txBody>
                    <a:bodyPr/>
                    <a:lstStyle/>
                    <a:p>
                      <a:r>
                        <a:rPr lang="en-US" sz="1400" b="1" dirty="0"/>
                        <a:t>3,1</a:t>
                      </a:r>
                    </a:p>
                  </a:txBody>
                  <a:tcPr anchor="ctr"/>
                </a:tc>
                <a:tc>
                  <a:txBody>
                    <a:bodyPr/>
                    <a:lstStyle/>
                    <a:p>
                      <a:r>
                        <a:rPr lang="en-US" sz="1400" b="1" dirty="0"/>
                        <a:t>19,9</a:t>
                      </a:r>
                    </a:p>
                  </a:txBody>
                  <a:tcPr anchor="ctr"/>
                </a:tc>
                <a:tc>
                  <a:txBody>
                    <a:bodyPr/>
                    <a:lstStyle/>
                    <a:p>
                      <a:r>
                        <a:rPr lang="en-US" sz="1400" b="1" dirty="0"/>
                        <a:t>16,1</a:t>
                      </a:r>
                    </a:p>
                  </a:txBody>
                  <a:tcPr anchor="ctr"/>
                </a:tc>
                <a:tc>
                  <a:txBody>
                    <a:bodyPr/>
                    <a:lstStyle/>
                    <a:p>
                      <a:r>
                        <a:rPr lang="en-US" sz="1400" b="1" dirty="0"/>
                        <a:t>16,2</a:t>
                      </a:r>
                    </a:p>
                  </a:txBody>
                  <a:tcPr anchor="ctr"/>
                </a:tc>
                <a:tc>
                  <a:txBody>
                    <a:bodyPr/>
                    <a:lstStyle/>
                    <a:p>
                      <a:r>
                        <a:rPr lang="en-US" sz="1400" b="1" dirty="0"/>
                        <a:t>18,8</a:t>
                      </a:r>
                    </a:p>
                  </a:txBody>
                  <a:tcPr anchor="ctr"/>
                </a:tc>
              </a:tr>
              <a:tr h="431742">
                <a:tc>
                  <a:txBody>
                    <a:bodyPr/>
                    <a:lstStyle/>
                    <a:p>
                      <a:r>
                        <a:rPr lang="en-US" sz="1400" b="1" dirty="0" smtClean="0"/>
                        <a:t>Large Companies</a:t>
                      </a:r>
                    </a:p>
                  </a:txBody>
                  <a:tcPr anchor="ctr"/>
                </a:tc>
                <a:tc>
                  <a:txBody>
                    <a:bodyPr/>
                    <a:lstStyle/>
                    <a:p>
                      <a:r>
                        <a:rPr lang="en-US" sz="1400" b="1" dirty="0"/>
                        <a:t>0,7</a:t>
                      </a:r>
                    </a:p>
                  </a:txBody>
                  <a:tcPr anchor="ctr"/>
                </a:tc>
                <a:tc>
                  <a:txBody>
                    <a:bodyPr/>
                    <a:lstStyle/>
                    <a:p>
                      <a:r>
                        <a:rPr lang="en-US" sz="1400" b="1" dirty="0"/>
                        <a:t>39,1</a:t>
                      </a:r>
                    </a:p>
                  </a:txBody>
                  <a:tcPr anchor="ctr"/>
                </a:tc>
                <a:tc>
                  <a:txBody>
                    <a:bodyPr/>
                    <a:lstStyle/>
                    <a:p>
                      <a:r>
                        <a:rPr lang="en-US" sz="1400" b="1" dirty="0"/>
                        <a:t>65,7</a:t>
                      </a:r>
                    </a:p>
                  </a:txBody>
                  <a:tcPr anchor="ctr"/>
                </a:tc>
                <a:tc>
                  <a:txBody>
                    <a:bodyPr/>
                    <a:lstStyle/>
                    <a:p>
                      <a:r>
                        <a:rPr lang="en-US" sz="1400" b="1" dirty="0"/>
                        <a:t>54,3</a:t>
                      </a:r>
                    </a:p>
                  </a:txBody>
                  <a:tcPr anchor="ctr"/>
                </a:tc>
                <a:tc>
                  <a:txBody>
                    <a:bodyPr/>
                    <a:lstStyle/>
                    <a:p>
                      <a:r>
                        <a:rPr lang="en-US" sz="1400" b="1" dirty="0"/>
                        <a:t>53,3</a:t>
                      </a:r>
                    </a:p>
                  </a:txBody>
                  <a:tcPr anchor="ctr"/>
                </a:tc>
              </a:tr>
            </a:tbl>
          </a:graphicData>
        </a:graphic>
      </p:graphicFrame>
      <p:sp>
        <p:nvSpPr>
          <p:cNvPr id="30773" name="TextBox 4"/>
          <p:cNvSpPr txBox="1">
            <a:spLocks noChangeArrowheads="1"/>
          </p:cNvSpPr>
          <p:nvPr/>
        </p:nvSpPr>
        <p:spPr bwMode="auto">
          <a:xfrm>
            <a:off x="152400" y="6248400"/>
            <a:ext cx="8991600" cy="400050"/>
          </a:xfrm>
          <a:prstGeom prst="rect">
            <a:avLst/>
          </a:prstGeom>
          <a:noFill/>
          <a:ln w="9525">
            <a:noFill/>
            <a:miter lim="800000"/>
            <a:headEnd/>
            <a:tailEnd/>
          </a:ln>
        </p:spPr>
        <p:txBody>
          <a:bodyPr>
            <a:spAutoFit/>
          </a:bodyPr>
          <a:lstStyle/>
          <a:p>
            <a:r>
              <a:rPr kumimoji="0" lang="en-US" altLang="ja-JP" sz="1000">
                <a:latin typeface="Calibri" pitchFamily="34" charset="0"/>
              </a:rPr>
              <a:t>Source: </a:t>
            </a:r>
            <a:r>
              <a:rPr kumimoji="0" lang="en-US" altLang="ja-JP" sz="1000">
                <a:latin typeface="Calibri" pitchFamily="34" charset="0"/>
                <a:hlinkClick r:id="rId3"/>
              </a:rPr>
              <a:t>https://www.destatis.de/DE/ZahlenFakten/GesamtwirtschaftUmwelt/UnternehmenHandwerk/KleineMittlereUnternehmenMittelstand/Tabellen/Insgesamt.html</a:t>
            </a:r>
            <a:endParaRPr kumimoji="0" lang="en-US" altLang="ja-JP" sz="1000">
              <a:latin typeface="Calibri" pitchFamily="34" charset="0"/>
            </a:endParaRPr>
          </a:p>
          <a:p>
            <a:r>
              <a:rPr kumimoji="0" lang="en-US" altLang="ja-JP" sz="1000">
                <a:latin typeface="Calibri" pitchFamily="34" charset="0"/>
              </a:rPr>
              <a:t>&lt;accessed  Nov 18,2012&gt; </a:t>
            </a:r>
          </a:p>
        </p:txBody>
      </p:sp>
      <p:sp>
        <p:nvSpPr>
          <p:cNvPr id="6" name="Slide Number Placeholder 5"/>
          <p:cNvSpPr>
            <a:spLocks noGrp="1"/>
          </p:cNvSpPr>
          <p:nvPr>
            <p:ph type="sldNum" sz="quarter" idx="12"/>
          </p:nvPr>
        </p:nvSpPr>
        <p:spPr/>
        <p:txBody>
          <a:bodyPr/>
          <a:lstStyle/>
          <a:p>
            <a:pPr>
              <a:defRPr/>
            </a:pPr>
            <a:fld id="{25CC8309-72D5-43A3-9FB9-AADCB5F91A23}" type="slidenum">
              <a:rPr lang="de-DE"/>
              <a:pPr>
                <a:defRPr/>
              </a:pPr>
              <a:t>13</a:t>
            </a:fld>
            <a:endParaRPr lang="de-DE" dirty="0"/>
          </a:p>
        </p:txBody>
      </p:sp>
      <p:sp>
        <p:nvSpPr>
          <p:cNvPr id="7" name="Footer Placeholder 6"/>
          <p:cNvSpPr>
            <a:spLocks noGrp="1"/>
          </p:cNvSpPr>
          <p:nvPr>
            <p:ph type="ftr" sz="quarter" idx="11"/>
          </p:nvPr>
        </p:nvSpPr>
        <p:spPr/>
        <p:txBody>
          <a:bodyPr/>
          <a:lstStyle/>
          <a:p>
            <a:pPr>
              <a:defRPr/>
            </a:pPr>
            <a:r>
              <a:rPr lang="de-DE" dirty="0"/>
              <a:t> </a:t>
            </a:r>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endParaRPr lang="de-DE" altLang="ja-JP" smtClean="0"/>
          </a:p>
        </p:txBody>
      </p:sp>
      <p:graphicFrame>
        <p:nvGraphicFramePr>
          <p:cNvPr id="4" name="Content Placeholder 3"/>
          <p:cNvGraphicFramePr>
            <a:graphicFrameLocks noGrp="1"/>
          </p:cNvGraphicFramePr>
          <p:nvPr>
            <p:ph idx="1"/>
          </p:nvPr>
        </p:nvGraphicFramePr>
        <p:xfrm>
          <a:off x="228600" y="76200"/>
          <a:ext cx="8229600" cy="6750050"/>
        </p:xfrm>
        <a:graphic>
          <a:graphicData uri="http://schemas.openxmlformats.org/drawingml/2006/table">
            <a:tbl>
              <a:tblPr/>
              <a:tblGrid>
                <a:gridCol w="457200"/>
                <a:gridCol w="1893888"/>
                <a:gridCol w="1176337"/>
                <a:gridCol w="1174750"/>
                <a:gridCol w="1176338"/>
                <a:gridCol w="1174750"/>
                <a:gridCol w="1176337"/>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200" b="1" i="0" u="none" strike="noStrike" cap="none" normalizeH="0" baseline="0" smtClean="0">
                        <a:ln>
                          <a:noFill/>
                        </a:ln>
                        <a:solidFill>
                          <a:srgbClr val="FFFFFF"/>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FFFF"/>
                          </a:solidFill>
                          <a:effectLst/>
                          <a:latin typeface="Calibri" pitchFamily="34" charset="0"/>
                          <a:ea typeface="ＭＳ Ｐゴシック" charset="-128"/>
                        </a:rPr>
                        <a:t>Economic sector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FFFF"/>
                          </a:solidFill>
                          <a:effectLst/>
                          <a:latin typeface="Calibri" pitchFamily="34" charset="0"/>
                          <a:ea typeface="ＭＳ Ｐゴシック" charset="-128"/>
                        </a:rPr>
                        <a:t>Total (companies)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FFFF"/>
                          </a:solidFill>
                          <a:effectLst/>
                          <a:latin typeface="Calibri" pitchFamily="34" charset="0"/>
                          <a:ea typeface="ＭＳ Ｐゴシック" charset="-128"/>
                        </a:rPr>
                        <a:t>0 to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FFFF"/>
                          </a:solidFill>
                          <a:effectLst/>
                          <a:latin typeface="Calibri" pitchFamily="34" charset="0"/>
                          <a:ea typeface="ＭＳ Ｐゴシック" charset="-128"/>
                        </a:rPr>
                        <a:t>10 to 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FFFF"/>
                          </a:solidFill>
                          <a:effectLst/>
                          <a:latin typeface="Calibri" pitchFamily="34" charset="0"/>
                          <a:ea typeface="ＭＳ Ｐゴシック" charset="-128"/>
                        </a:rPr>
                        <a:t>50 to 249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FFFF"/>
                          </a:solidFill>
                          <a:effectLst/>
                          <a:latin typeface="Calibri" pitchFamily="34" charset="0"/>
                          <a:ea typeface="ＭＳ Ｐゴシック" charset="-128"/>
                        </a:rPr>
                        <a:t>More than 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Mining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2 411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1 815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473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Manufacturing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258 222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195 049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44 442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14 941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3 790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Energy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38 825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37 528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640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481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Water / waste management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12 931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9 581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2 474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749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0000"/>
                          </a:solidFill>
                          <a:effectLst/>
                          <a:latin typeface="Calibri" pitchFamily="34" charset="0"/>
                          <a:ea typeface="ＭＳ Ｐゴシック" charset="-128"/>
                        </a:rPr>
                        <a:t>Construction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0000"/>
                          </a:solidFill>
                          <a:effectLst/>
                          <a:latin typeface="Calibri" pitchFamily="34" charset="0"/>
                          <a:ea typeface="ＭＳ Ｐゴシック" charset="-128"/>
                        </a:rPr>
                        <a:t>385 898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0000"/>
                          </a:solidFill>
                          <a:effectLst/>
                          <a:latin typeface="Calibri" pitchFamily="34" charset="0"/>
                          <a:ea typeface="ＭＳ Ｐゴシック" charset="-128"/>
                        </a:rPr>
                        <a:t>351 099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0000"/>
                          </a:solidFill>
                          <a:effectLst/>
                          <a:latin typeface="Calibri" pitchFamily="34" charset="0"/>
                          <a:ea typeface="ＭＳ Ｐゴシック" charset="-128"/>
                        </a:rPr>
                        <a:t>31 808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0000"/>
                          </a:solidFill>
                          <a:effectLst/>
                          <a:latin typeface="Calibri" pitchFamily="34" charset="0"/>
                          <a:ea typeface="ＭＳ Ｐゴシック" charset="-128"/>
                        </a:rPr>
                        <a:t>2 775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Trade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691 757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632 085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49 983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8 220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1 469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Transport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124 287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106 023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14 831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2 936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497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0000"/>
                          </a:solidFill>
                          <a:effectLst/>
                          <a:latin typeface="Calibri" pitchFamily="34" charset="0"/>
                          <a:ea typeface="ＭＳ Ｐゴシック" charset="-128"/>
                        </a:rPr>
                        <a:t>Restaurants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0000"/>
                          </a:solidFill>
                          <a:effectLst/>
                          <a:latin typeface="Calibri" pitchFamily="34" charset="0"/>
                          <a:ea typeface="ＭＳ Ｐゴシック" charset="-128"/>
                        </a:rPr>
                        <a:t>258 802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0000"/>
                          </a:solidFill>
                          <a:effectLst/>
                          <a:latin typeface="Calibri" pitchFamily="34" charset="0"/>
                          <a:ea typeface="ＭＳ Ｐゴシック" charset="-128"/>
                        </a:rPr>
                        <a:t>244 628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0000"/>
                          </a:solidFill>
                          <a:effectLst/>
                          <a:latin typeface="Calibri" pitchFamily="34" charset="0"/>
                          <a:ea typeface="ＭＳ Ｐゴシック" charset="-128"/>
                        </a:rPr>
                        <a:t>12 406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FF0000"/>
                          </a:solidFill>
                          <a:effectLst/>
                          <a:latin typeface="Calibri" pitchFamily="34" charset="0"/>
                          <a:ea typeface="ＭＳ Ｐゴシック" charset="-128"/>
                        </a:rPr>
                        <a:t>1 586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J</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Information and Communication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129 303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119 031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7 904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1 979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389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Banking and insurance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71 967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67 663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2 227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1 304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773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Real estate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313 139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309 509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3 092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479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59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0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Scientific and technical consulting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495 043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469 552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22 061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2 938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492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Other business services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186 469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167 864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12 672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4 771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1 162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Education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72 493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60 607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9 789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1 689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408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Q</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Health and welfare service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235 666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200 753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25 252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7 705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1 956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Art and entertainment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102 222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98 911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2 704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508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99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Other services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241 141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229 704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9 228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1 873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336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200" b="1" i="0" u="none" strike="noStrike" cap="none" normalizeH="0" baseline="0" smtClean="0">
                        <a:ln>
                          <a:noFill/>
                        </a:ln>
                        <a:solidFill>
                          <a:srgbClr val="000000"/>
                        </a:solidFill>
                        <a:effectLst/>
                        <a:latin typeface="Calibri"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Total (EU-Criteria)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rgbClr val="000000"/>
                          </a:solidFill>
                          <a:effectLst/>
                          <a:latin typeface="Calibri" pitchFamily="34" charset="0"/>
                          <a:ea typeface="ＭＳ Ｐゴシック" charset="-128"/>
                        </a:rPr>
                        <a:t>3 620 576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chemeClr val="accent2"/>
                          </a:solidFill>
                          <a:effectLst/>
                          <a:latin typeface="Calibri" pitchFamily="34" charset="0"/>
                          <a:ea typeface="ＭＳ Ｐゴシック" charset="-128"/>
                        </a:rPr>
                        <a:t>3 301 402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chemeClr val="accent2"/>
                          </a:solidFill>
                          <a:effectLst/>
                          <a:latin typeface="Calibri" pitchFamily="34" charset="0"/>
                          <a:ea typeface="ＭＳ Ｐゴシック" charset="-128"/>
                        </a:rPr>
                        <a:t>251 986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chemeClr val="accent2"/>
                          </a:solidFill>
                          <a:effectLst/>
                          <a:latin typeface="Calibri" pitchFamily="34" charset="0"/>
                          <a:ea typeface="ＭＳ Ｐゴシック" charset="-128"/>
                        </a:rPr>
                        <a:t>55 034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chemeClr val="accent2"/>
                          </a:solidFill>
                          <a:effectLst/>
                          <a:latin typeface="Calibri" pitchFamily="34" charset="0"/>
                          <a:ea typeface="ＭＳ Ｐゴシック" charset="-128"/>
                        </a:rPr>
                        <a:t>12 154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1908" name="TextBox 9"/>
          <p:cNvSpPr txBox="1">
            <a:spLocks noChangeArrowheads="1"/>
          </p:cNvSpPr>
          <p:nvPr/>
        </p:nvSpPr>
        <p:spPr bwMode="auto">
          <a:xfrm flipH="1">
            <a:off x="8466138" y="228600"/>
            <a:ext cx="493712" cy="6300788"/>
          </a:xfrm>
          <a:prstGeom prst="rect">
            <a:avLst/>
          </a:prstGeom>
          <a:noFill/>
          <a:ln w="9525">
            <a:noFill/>
            <a:miter lim="800000"/>
            <a:headEnd/>
            <a:tailEnd/>
          </a:ln>
        </p:spPr>
        <p:txBody>
          <a:bodyPr vert="eaVert">
            <a:spAutoFit/>
          </a:bodyPr>
          <a:lstStyle/>
          <a:p>
            <a:r>
              <a:rPr kumimoji="0" lang="de-DE" altLang="ja-JP" sz="1000">
                <a:latin typeface="Calibri" pitchFamily="34" charset="0"/>
              </a:rPr>
              <a:t>https://www.destatis.de/DE/ZahlenFakten/GesamtwirtschaftUmwelt/UnternehmenHandwerk/Unternehmensregister/Tabellen/UnternehmenBeschaeftigtengroessenklassenWZ08.html</a:t>
            </a:r>
          </a:p>
        </p:txBody>
      </p:sp>
      <p:sp>
        <p:nvSpPr>
          <p:cNvPr id="5" name="Slide Number Placeholder 4"/>
          <p:cNvSpPr>
            <a:spLocks noGrp="1"/>
          </p:cNvSpPr>
          <p:nvPr>
            <p:ph type="sldNum" sz="quarter" idx="12"/>
          </p:nvPr>
        </p:nvSpPr>
        <p:spPr/>
        <p:txBody>
          <a:bodyPr/>
          <a:lstStyle/>
          <a:p>
            <a:pPr>
              <a:defRPr/>
            </a:pPr>
            <a:fld id="{4D1367EB-690E-4FA4-9E4C-C95B9286F562}" type="slidenum">
              <a:rPr lang="de-DE"/>
              <a:pPr>
                <a:defRPr/>
              </a:pPr>
              <a:t>14</a:t>
            </a:fld>
            <a:endParaRPr lang="de-DE" dirty="0"/>
          </a:p>
        </p:txBody>
      </p:sp>
      <p:sp>
        <p:nvSpPr>
          <p:cNvPr id="6" name="Footer Placeholder 5"/>
          <p:cNvSpPr>
            <a:spLocks noGrp="1"/>
          </p:cNvSpPr>
          <p:nvPr>
            <p:ph type="ftr" sz="quarter" idx="11"/>
          </p:nvPr>
        </p:nvSpPr>
        <p:spPr/>
        <p:txBody>
          <a:bodyPr/>
          <a:lstStyle/>
          <a:p>
            <a:pPr>
              <a:defRPr/>
            </a:pPr>
            <a:r>
              <a:rPr lang="de-DE" dirty="0"/>
              <a:t> </a:t>
            </a: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74638"/>
            <a:ext cx="8229600" cy="792162"/>
          </a:xfrm>
          <a:solidFill>
            <a:schemeClr val="accent1"/>
          </a:solidFill>
        </p:spPr>
        <p:txBody>
          <a:bodyPr/>
          <a:lstStyle/>
          <a:p>
            <a:r>
              <a:rPr lang="en-US" altLang="ja-JP" smtClean="0">
                <a:solidFill>
                  <a:srgbClr val="FFFF00"/>
                </a:solidFill>
              </a:rPr>
              <a:t>Structure of German Companies</a:t>
            </a:r>
          </a:p>
        </p:txBody>
      </p:sp>
      <p:graphicFrame>
        <p:nvGraphicFramePr>
          <p:cNvPr id="4" name="Content Placeholder 3"/>
          <p:cNvGraphicFramePr>
            <a:graphicFrameLocks noGrp="1"/>
          </p:cNvGraphicFramePr>
          <p:nvPr>
            <p:ph idx="1"/>
          </p:nvPr>
        </p:nvGraphicFramePr>
        <p:xfrm>
          <a:off x="457200" y="1219200"/>
          <a:ext cx="8229600" cy="4419600"/>
        </p:xfrm>
        <a:graphic>
          <a:graphicData uri="http://schemas.openxmlformats.org/drawingml/2006/table">
            <a:tbl>
              <a:tblPr firstRow="1" bandRow="1">
                <a:tableStyleId>{5C22544A-7EE6-4342-B048-85BDC9FD1C3A}</a:tableStyleId>
              </a:tblPr>
              <a:tblGrid>
                <a:gridCol w="2743200"/>
                <a:gridCol w="2743200"/>
                <a:gridCol w="2743200"/>
              </a:tblGrid>
              <a:tr h="388712">
                <a:tc>
                  <a:txBody>
                    <a:bodyPr/>
                    <a:lstStyle/>
                    <a:p>
                      <a:r>
                        <a:rPr lang="en-US" dirty="0" smtClean="0"/>
                        <a:t>Companies (Total, all size)</a:t>
                      </a:r>
                      <a:endParaRPr lang="en-US" dirty="0"/>
                    </a:p>
                  </a:txBody>
                  <a:tcPr anchor="ctr"/>
                </a:tc>
                <a:tc>
                  <a:txBody>
                    <a:bodyPr/>
                    <a:lstStyle/>
                    <a:p>
                      <a:r>
                        <a:rPr lang="en-US" dirty="0"/>
                        <a:t>2010</a:t>
                      </a:r>
                    </a:p>
                  </a:txBody>
                  <a:tcPr anchor="ctr"/>
                </a:tc>
                <a:tc>
                  <a:txBody>
                    <a:bodyPr/>
                    <a:lstStyle/>
                    <a:p>
                      <a:r>
                        <a:rPr lang="en-US" dirty="0"/>
                        <a:t>3 620 576</a:t>
                      </a:r>
                    </a:p>
                  </a:txBody>
                  <a:tcPr anchor="ctr"/>
                </a:tc>
              </a:tr>
              <a:tr h="388712">
                <a:tc>
                  <a:txBody>
                    <a:bodyPr/>
                    <a:lstStyle/>
                    <a:p>
                      <a:r>
                        <a:rPr lang="en-US" dirty="0" smtClean="0"/>
                        <a:t>SME (EU-Definition)</a:t>
                      </a:r>
                      <a:endParaRPr lang="en-US" dirty="0"/>
                    </a:p>
                  </a:txBody>
                  <a:tcPr anchor="ctr"/>
                </a:tc>
                <a:tc>
                  <a:txBody>
                    <a:bodyPr/>
                    <a:lstStyle/>
                    <a:p>
                      <a:r>
                        <a:rPr lang="en-US" dirty="0"/>
                        <a:t>2010</a:t>
                      </a:r>
                    </a:p>
                  </a:txBody>
                  <a:tcPr anchor="ctr"/>
                </a:tc>
                <a:tc>
                  <a:txBody>
                    <a:bodyPr/>
                    <a:lstStyle/>
                    <a:p>
                      <a:r>
                        <a:rPr lang="en-US" dirty="0" smtClean="0"/>
                        <a:t>3 608 422 (99,3</a:t>
                      </a:r>
                      <a:r>
                        <a:rPr lang="en-US" dirty="0"/>
                        <a:t> </a:t>
                      </a:r>
                      <a:r>
                        <a:rPr lang="en-US" dirty="0" smtClean="0"/>
                        <a:t>%)</a:t>
                      </a:r>
                      <a:endParaRPr lang="en-US" dirty="0"/>
                    </a:p>
                  </a:txBody>
                  <a:tcPr anchor="ctr"/>
                </a:tc>
              </a:tr>
              <a:tr h="670928">
                <a:tc>
                  <a:txBody>
                    <a:bodyPr/>
                    <a:lstStyle/>
                    <a:p>
                      <a:r>
                        <a:rPr lang="en-US" dirty="0" smtClean="0"/>
                        <a:t>Craft enterprises </a:t>
                      </a:r>
                    </a:p>
                    <a:p>
                      <a:r>
                        <a:rPr lang="en-US" dirty="0" smtClean="0"/>
                        <a:t>(all size, mostly</a:t>
                      </a:r>
                      <a:r>
                        <a:rPr lang="en-US" baseline="0" dirty="0" smtClean="0"/>
                        <a:t> SME)</a:t>
                      </a:r>
                      <a:endParaRPr lang="en-US" dirty="0" smtClean="0"/>
                    </a:p>
                  </a:txBody>
                  <a:tcPr anchor="ctr"/>
                </a:tc>
                <a:tc>
                  <a:txBody>
                    <a:bodyPr/>
                    <a:lstStyle/>
                    <a:p>
                      <a:r>
                        <a:rPr lang="en-US" dirty="0"/>
                        <a:t>2009</a:t>
                      </a:r>
                    </a:p>
                  </a:txBody>
                  <a:tcPr anchor="ctr"/>
                </a:tc>
                <a:tc>
                  <a:txBody>
                    <a:bodyPr/>
                    <a:lstStyle/>
                    <a:p>
                      <a:r>
                        <a:rPr lang="en-US" dirty="0"/>
                        <a:t>573 311</a:t>
                      </a:r>
                    </a:p>
                  </a:txBody>
                  <a:tcPr anchor="ctr"/>
                </a:tc>
              </a:tr>
              <a:tr h="958468">
                <a:tc>
                  <a:txBody>
                    <a:bodyPr/>
                    <a:lstStyle/>
                    <a:p>
                      <a:r>
                        <a:rPr lang="en-US" dirty="0" smtClean="0"/>
                        <a:t>Companies</a:t>
                      </a:r>
                      <a:r>
                        <a:rPr lang="en-US" baseline="0" dirty="0" smtClean="0"/>
                        <a:t> owned by foreign capital </a:t>
                      </a:r>
                    </a:p>
                    <a:p>
                      <a:r>
                        <a:rPr lang="en-US" baseline="0" dirty="0" smtClean="0"/>
                        <a:t>(all size, many not SME)</a:t>
                      </a:r>
                      <a:endParaRPr lang="en-US" dirty="0"/>
                    </a:p>
                  </a:txBody>
                  <a:tcPr anchor="ctr"/>
                </a:tc>
                <a:tc>
                  <a:txBody>
                    <a:bodyPr/>
                    <a:lstStyle/>
                    <a:p>
                      <a:r>
                        <a:rPr lang="en-US" dirty="0"/>
                        <a:t>2010</a:t>
                      </a:r>
                    </a:p>
                  </a:txBody>
                  <a:tcPr anchor="ctr"/>
                </a:tc>
                <a:tc>
                  <a:txBody>
                    <a:bodyPr/>
                    <a:lstStyle/>
                    <a:p>
                      <a:r>
                        <a:rPr lang="en-US" dirty="0"/>
                        <a:t>26 934</a:t>
                      </a:r>
                    </a:p>
                  </a:txBody>
                  <a:tcPr anchor="ctr"/>
                </a:tc>
              </a:tr>
              <a:tr h="670928">
                <a:tc>
                  <a:txBody>
                    <a:bodyPr/>
                    <a:lstStyle/>
                    <a:p>
                      <a:r>
                        <a:rPr lang="en-US" dirty="0" smtClean="0">
                          <a:solidFill>
                            <a:srgbClr val="FF0000"/>
                          </a:solidFill>
                        </a:rPr>
                        <a:t>New company registrations (all size, mostly SME)</a:t>
                      </a:r>
                      <a:endParaRPr lang="en-US" dirty="0">
                        <a:solidFill>
                          <a:srgbClr val="FF0000"/>
                        </a:solidFill>
                      </a:endParaRPr>
                    </a:p>
                  </a:txBody>
                  <a:tcPr anchor="ctr"/>
                </a:tc>
                <a:tc>
                  <a:txBody>
                    <a:bodyPr/>
                    <a:lstStyle/>
                    <a:p>
                      <a:r>
                        <a:rPr lang="en-US" dirty="0">
                          <a:solidFill>
                            <a:srgbClr val="FF0000"/>
                          </a:solidFill>
                        </a:rPr>
                        <a:t>2011</a:t>
                      </a:r>
                    </a:p>
                  </a:txBody>
                  <a:tcPr anchor="ctr"/>
                </a:tc>
                <a:tc>
                  <a:txBody>
                    <a:bodyPr/>
                    <a:lstStyle/>
                    <a:p>
                      <a:r>
                        <a:rPr lang="en-US" dirty="0">
                          <a:solidFill>
                            <a:srgbClr val="FF0000"/>
                          </a:solidFill>
                        </a:rPr>
                        <a:t>821 207</a:t>
                      </a:r>
                    </a:p>
                  </a:txBody>
                  <a:tcPr anchor="ctr"/>
                </a:tc>
              </a:tr>
              <a:tr h="670928">
                <a:tc>
                  <a:txBody>
                    <a:bodyPr/>
                    <a:lstStyle/>
                    <a:p>
                      <a:r>
                        <a:rPr lang="en-US" dirty="0" smtClean="0">
                          <a:solidFill>
                            <a:srgbClr val="FF0000"/>
                          </a:solidFill>
                        </a:rPr>
                        <a:t>De-listings of companies</a:t>
                      </a:r>
                    </a:p>
                    <a:p>
                      <a:r>
                        <a:rPr lang="en-US" dirty="0" smtClean="0">
                          <a:solidFill>
                            <a:srgbClr val="FF0000"/>
                          </a:solidFill>
                        </a:rPr>
                        <a:t>(all size, mostly SME)</a:t>
                      </a:r>
                      <a:endParaRPr lang="en-US" dirty="0">
                        <a:solidFill>
                          <a:srgbClr val="FF0000"/>
                        </a:solidFill>
                      </a:endParaRPr>
                    </a:p>
                  </a:txBody>
                  <a:tcPr anchor="ctr"/>
                </a:tc>
                <a:tc>
                  <a:txBody>
                    <a:bodyPr/>
                    <a:lstStyle/>
                    <a:p>
                      <a:r>
                        <a:rPr lang="en-US" dirty="0">
                          <a:solidFill>
                            <a:srgbClr val="FF0000"/>
                          </a:solidFill>
                        </a:rPr>
                        <a:t>2011</a:t>
                      </a:r>
                    </a:p>
                  </a:txBody>
                  <a:tcPr anchor="ctr"/>
                </a:tc>
                <a:tc>
                  <a:txBody>
                    <a:bodyPr/>
                    <a:lstStyle/>
                    <a:p>
                      <a:r>
                        <a:rPr lang="en-US" dirty="0">
                          <a:solidFill>
                            <a:srgbClr val="FF0000"/>
                          </a:solidFill>
                        </a:rPr>
                        <a:t>715 136</a:t>
                      </a:r>
                    </a:p>
                  </a:txBody>
                  <a:tcPr anchor="ctr"/>
                </a:tc>
              </a:tr>
              <a:tr h="670928">
                <a:tc>
                  <a:txBody>
                    <a:bodyPr/>
                    <a:lstStyle/>
                    <a:p>
                      <a:r>
                        <a:rPr lang="en-US" dirty="0" smtClean="0"/>
                        <a:t>Company insolvencies </a:t>
                      </a:r>
                    </a:p>
                    <a:p>
                      <a:r>
                        <a:rPr lang="en-US" dirty="0" smtClean="0"/>
                        <a:t>(all size, mostly SME)</a:t>
                      </a:r>
                    </a:p>
                  </a:txBody>
                  <a:tcPr anchor="ctr"/>
                </a:tc>
                <a:tc>
                  <a:txBody>
                    <a:bodyPr/>
                    <a:lstStyle/>
                    <a:p>
                      <a:r>
                        <a:rPr lang="en-US" dirty="0"/>
                        <a:t>2011</a:t>
                      </a:r>
                    </a:p>
                  </a:txBody>
                  <a:tcPr anchor="ctr"/>
                </a:tc>
                <a:tc>
                  <a:txBody>
                    <a:bodyPr/>
                    <a:lstStyle/>
                    <a:p>
                      <a:r>
                        <a:rPr lang="en-US" dirty="0"/>
                        <a:t>30 099</a:t>
                      </a:r>
                    </a:p>
                  </a:txBody>
                  <a:tcPr anchor="ctr"/>
                </a:tc>
              </a:tr>
            </a:tbl>
          </a:graphicData>
        </a:graphic>
      </p:graphicFrame>
      <p:sp>
        <p:nvSpPr>
          <p:cNvPr id="32804" name="TextBox 4"/>
          <p:cNvSpPr txBox="1">
            <a:spLocks noChangeArrowheads="1"/>
          </p:cNvSpPr>
          <p:nvPr/>
        </p:nvSpPr>
        <p:spPr bwMode="auto">
          <a:xfrm>
            <a:off x="457200" y="5715000"/>
            <a:ext cx="8305800" cy="1077913"/>
          </a:xfrm>
          <a:prstGeom prst="rect">
            <a:avLst/>
          </a:prstGeom>
          <a:noFill/>
          <a:ln w="9525">
            <a:noFill/>
            <a:miter lim="800000"/>
            <a:headEnd/>
            <a:tailEnd/>
          </a:ln>
        </p:spPr>
        <p:txBody>
          <a:bodyPr>
            <a:spAutoFit/>
          </a:bodyPr>
          <a:lstStyle/>
          <a:p>
            <a:r>
              <a:rPr kumimoji="0" lang="en-US" altLang="ja-JP">
                <a:latin typeface="Calibri" pitchFamily="34" charset="0"/>
              </a:rPr>
              <a:t>The high number of delisted companies shows: Many German SME are either not competitive companies or companies which have been founded  for other reasons as making business.</a:t>
            </a:r>
          </a:p>
          <a:p>
            <a:r>
              <a:rPr kumimoji="0" lang="de-DE" altLang="ja-JP" sz="1000">
                <a:latin typeface="Calibri" pitchFamily="34" charset="0"/>
              </a:rPr>
              <a:t>https://www.destatis.de/DE/ZahlenFakten/GesamtwirtschaftUmwelt/UnternehmenHandwerk/Unternehmensregister/Unternehmensregister.html</a:t>
            </a:r>
          </a:p>
        </p:txBody>
      </p:sp>
      <p:sp>
        <p:nvSpPr>
          <p:cNvPr id="6" name="Slide Number Placeholder 5"/>
          <p:cNvSpPr>
            <a:spLocks noGrp="1"/>
          </p:cNvSpPr>
          <p:nvPr>
            <p:ph type="sldNum" sz="quarter" idx="12"/>
          </p:nvPr>
        </p:nvSpPr>
        <p:spPr/>
        <p:txBody>
          <a:bodyPr/>
          <a:lstStyle/>
          <a:p>
            <a:pPr>
              <a:defRPr/>
            </a:pPr>
            <a:fld id="{5CA99D0A-55C6-4199-954F-B7EBA14C9047}" type="slidenum">
              <a:rPr lang="de-DE"/>
              <a:pPr>
                <a:defRPr/>
              </a:pPr>
              <a:t>15</a:t>
            </a:fld>
            <a:endParaRPr lang="de-DE" dirty="0"/>
          </a:p>
        </p:txBody>
      </p:sp>
      <p:sp>
        <p:nvSpPr>
          <p:cNvPr id="7" name="Footer Placeholder 6"/>
          <p:cNvSpPr>
            <a:spLocks noGrp="1"/>
          </p:cNvSpPr>
          <p:nvPr>
            <p:ph type="ftr" sz="quarter" idx="11"/>
          </p:nvPr>
        </p:nvSpPr>
        <p:spPr/>
        <p:txBody>
          <a:bodyPr/>
          <a:lstStyle/>
          <a:p>
            <a:pPr>
              <a:defRPr/>
            </a:pPr>
            <a:r>
              <a:rPr lang="de-DE" dirty="0"/>
              <a:t> </a:t>
            </a:r>
            <a:endParaRPr lang="de-D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rtlCol="0">
            <a:normAutofit fontScale="90000"/>
          </a:bodyPr>
          <a:lstStyle/>
          <a:p>
            <a:pPr fontAlgn="auto">
              <a:spcAft>
                <a:spcPts val="0"/>
              </a:spcAft>
              <a:defRPr/>
            </a:pPr>
            <a:r>
              <a:rPr lang="en-US" dirty="0" smtClean="0">
                <a:solidFill>
                  <a:srgbClr val="FFFF00"/>
                </a:solidFill>
              </a:rPr>
              <a:t>Is the Role of SME related to a Myth in the German Context?</a:t>
            </a:r>
            <a:endParaRPr lang="en-US" dirty="0">
              <a:solidFill>
                <a:srgbClr val="FFFF00"/>
              </a:solidFill>
            </a:endParaRPr>
          </a:p>
        </p:txBody>
      </p:sp>
      <p:sp>
        <p:nvSpPr>
          <p:cNvPr id="6" name="Content Placeholder 5"/>
          <p:cNvSpPr>
            <a:spLocks noGrp="1"/>
          </p:cNvSpPr>
          <p:nvPr>
            <p:ph idx="1"/>
          </p:nvPr>
        </p:nvSpPr>
        <p:spPr>
          <a:xfrm>
            <a:off x="457200" y="1600200"/>
            <a:ext cx="8305800" cy="4525963"/>
          </a:xfrm>
          <a:solidFill>
            <a:schemeClr val="accent1"/>
          </a:solidFill>
        </p:spPr>
        <p:txBody>
          <a:bodyPr rtlCol="0">
            <a:normAutofit fontScale="92500"/>
          </a:bodyPr>
          <a:lstStyle/>
          <a:p>
            <a:pPr fontAlgn="auto">
              <a:spcAft>
                <a:spcPts val="0"/>
              </a:spcAft>
              <a:buFont typeface="Arial" pitchFamily="34" charset="0"/>
              <a:buNone/>
              <a:defRPr/>
            </a:pPr>
            <a:r>
              <a:rPr lang="en-US" dirty="0" smtClean="0"/>
              <a:t>	</a:t>
            </a:r>
            <a:r>
              <a:rPr lang="en-US" dirty="0" smtClean="0">
                <a:solidFill>
                  <a:schemeClr val="bg1"/>
                </a:solidFill>
              </a:rPr>
              <a:t>The majority of the German economists of the 19</a:t>
            </a:r>
            <a:r>
              <a:rPr lang="en-US" baseline="30000" dirty="0" smtClean="0">
                <a:solidFill>
                  <a:schemeClr val="bg1"/>
                </a:solidFill>
              </a:rPr>
              <a:t>th</a:t>
            </a:r>
            <a:r>
              <a:rPr lang="en-US" dirty="0" smtClean="0">
                <a:solidFill>
                  <a:schemeClr val="bg1"/>
                </a:solidFill>
              </a:rPr>
              <a:t> and early 20</a:t>
            </a:r>
            <a:r>
              <a:rPr lang="en-US" baseline="30000" dirty="0" smtClean="0">
                <a:solidFill>
                  <a:schemeClr val="bg1"/>
                </a:solidFill>
              </a:rPr>
              <a:t>th</a:t>
            </a:r>
            <a:r>
              <a:rPr lang="en-US" dirty="0" smtClean="0">
                <a:solidFill>
                  <a:schemeClr val="bg1"/>
                </a:solidFill>
              </a:rPr>
              <a:t> century consider SME as hindering economic development. </a:t>
            </a:r>
          </a:p>
          <a:p>
            <a:pPr fontAlgn="auto">
              <a:spcAft>
                <a:spcPts val="0"/>
              </a:spcAft>
              <a:buFont typeface="Arial" pitchFamily="34" charset="0"/>
              <a:buNone/>
              <a:defRPr/>
            </a:pPr>
            <a:r>
              <a:rPr lang="en-US" dirty="0" smtClean="0">
                <a:solidFill>
                  <a:schemeClr val="bg1"/>
                </a:solidFill>
              </a:rPr>
              <a:t>	They presumed that innovation and industrialization require concentration. </a:t>
            </a:r>
          </a:p>
          <a:p>
            <a:pPr fontAlgn="auto">
              <a:spcAft>
                <a:spcPts val="0"/>
              </a:spcAft>
              <a:buFont typeface="Arial" pitchFamily="34" charset="0"/>
              <a:buNone/>
              <a:defRPr/>
            </a:pPr>
            <a:r>
              <a:rPr lang="en-US" dirty="0" smtClean="0">
                <a:solidFill>
                  <a:schemeClr val="bg1"/>
                </a:solidFill>
              </a:rPr>
              <a:t>	Political support for SME was regarded in Germany until the end of World War II mainly as “bourgeois” or “romantic”. Any political support for SME’s was justified with welfare policy.</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2C9FE0DD-23B4-4F57-AB4D-BD2A810EC16B}" type="slidenum">
              <a:rPr lang="de-DE"/>
              <a:pPr>
                <a:defRPr/>
              </a:pPr>
              <a:t>16</a:t>
            </a:fld>
            <a:endParaRPr lang="de-DE" dirty="0"/>
          </a:p>
        </p:txBody>
      </p:sp>
      <p:sp>
        <p:nvSpPr>
          <p:cNvPr id="7" name="Footer Placeholder 6"/>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52400" y="274638"/>
            <a:ext cx="8763000" cy="792162"/>
          </a:xfrm>
          <a:solidFill>
            <a:schemeClr val="accent1"/>
          </a:solidFill>
        </p:spPr>
        <p:txBody>
          <a:bodyPr/>
          <a:lstStyle/>
          <a:p>
            <a:r>
              <a:rPr lang="en-US" altLang="ja-JP" sz="3000" smtClean="0">
                <a:solidFill>
                  <a:srgbClr val="FFFF00"/>
                </a:solidFill>
              </a:rPr>
              <a:t>Large Companies versus SME</a:t>
            </a:r>
          </a:p>
        </p:txBody>
      </p:sp>
      <p:sp>
        <p:nvSpPr>
          <p:cNvPr id="3" name="Content Placeholder 2"/>
          <p:cNvSpPr>
            <a:spLocks noGrp="1"/>
          </p:cNvSpPr>
          <p:nvPr>
            <p:ph idx="1"/>
          </p:nvPr>
        </p:nvSpPr>
        <p:spPr>
          <a:xfrm>
            <a:off x="228600" y="1371600"/>
            <a:ext cx="8686800" cy="4953000"/>
          </a:xfrm>
          <a:solidFill>
            <a:schemeClr val="accent1"/>
          </a:solidFill>
        </p:spPr>
        <p:txBody>
          <a:bodyPr>
            <a:normAutofit/>
          </a:bodyPr>
          <a:lstStyle/>
          <a:p>
            <a:pPr>
              <a:lnSpc>
                <a:spcPct val="80000"/>
              </a:lnSpc>
            </a:pPr>
            <a:r>
              <a:rPr lang="en-US" altLang="ja-JP" sz="2200" smtClean="0">
                <a:solidFill>
                  <a:schemeClr val="bg1"/>
                </a:solidFill>
              </a:rPr>
              <a:t>Theory 1: John Kenneth Galbraith highlighted 1967 the benefit of economies of scale: as production becomes larger, greater specialization of labor and machines is possible. Large firms have lower costs as than small ones, and therefore dominate society.</a:t>
            </a:r>
          </a:p>
          <a:p>
            <a:pPr>
              <a:lnSpc>
                <a:spcPct val="80000"/>
              </a:lnSpc>
            </a:pPr>
            <a:r>
              <a:rPr lang="en-US" altLang="ja-JP" sz="2200" smtClean="0">
                <a:solidFill>
                  <a:schemeClr val="bg1"/>
                </a:solidFill>
              </a:rPr>
              <a:t>Theory 2: Peter Schumpeter argued 1934 that entrepreneurs are different from those who solely manage businesses without innovating. Innovations create new demand and entrepreneurs bring the innovations to the market. This destroys existing markets and creates new ones – an ever ongoing process of “creative destruction”.</a:t>
            </a:r>
          </a:p>
          <a:p>
            <a:pPr>
              <a:lnSpc>
                <a:spcPct val="80000"/>
              </a:lnSpc>
            </a:pPr>
            <a:r>
              <a:rPr lang="en-US" altLang="ja-JP" sz="2200" smtClean="0">
                <a:solidFill>
                  <a:schemeClr val="bg1"/>
                </a:solidFill>
              </a:rPr>
              <a:t>The discussion if large or small companies may contribute more to a society is from my point of view contra-productive: both large and small companies may have entrepreneurs in Schumpeter's sense. And small enterprises may be more (and faster) specialized as large enterprises – depending on the economic sector. - “Entrepreneur” is a terminus not related to politics – his function is only to create value in a society. How the value is distributed in a society is beyond his work – and for good reasons not discussion of this presentation. </a:t>
            </a:r>
          </a:p>
          <a:p>
            <a:pPr>
              <a:lnSpc>
                <a:spcPct val="80000"/>
              </a:lnSpc>
              <a:buFont typeface="Arial" charset="0"/>
              <a:buNone/>
            </a:pPr>
            <a:endParaRPr lang="en-US" altLang="ja-JP" sz="2000" smtClean="0"/>
          </a:p>
        </p:txBody>
      </p:sp>
      <p:sp>
        <p:nvSpPr>
          <p:cNvPr id="4" name="Slide Number Placeholder 3"/>
          <p:cNvSpPr>
            <a:spLocks noGrp="1"/>
          </p:cNvSpPr>
          <p:nvPr>
            <p:ph type="sldNum" sz="quarter" idx="12"/>
          </p:nvPr>
        </p:nvSpPr>
        <p:spPr/>
        <p:txBody>
          <a:bodyPr/>
          <a:lstStyle/>
          <a:p>
            <a:pPr>
              <a:defRPr/>
            </a:pPr>
            <a:fld id="{7DC71A97-28C9-469C-AF8F-088329380A5F}" type="slidenum">
              <a:rPr lang="de-DE"/>
              <a:pPr>
                <a:defRPr/>
              </a:pPr>
              <a:t>17</a:t>
            </a:fld>
            <a:endParaRPr lang="de-DE" dirty="0"/>
          </a:p>
        </p:txBody>
      </p:sp>
      <p:sp>
        <p:nvSpPr>
          <p:cNvPr id="5" name="Footer Placeholder 4"/>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15400" cy="762000"/>
          </a:xfrm>
          <a:solidFill>
            <a:schemeClr val="accent1"/>
          </a:solidFill>
        </p:spPr>
        <p:txBody>
          <a:bodyPr rtlCol="0">
            <a:normAutofit fontScale="90000"/>
          </a:bodyPr>
          <a:lstStyle/>
          <a:p>
            <a:pPr fontAlgn="auto">
              <a:spcAft>
                <a:spcPts val="0"/>
              </a:spcAft>
              <a:defRPr/>
            </a:pPr>
            <a:r>
              <a:rPr lang="en-US" sz="3600" dirty="0" smtClean="0">
                <a:solidFill>
                  <a:srgbClr val="FFFF00"/>
                </a:solidFill>
              </a:rPr>
              <a:t>How is German politics involved in support of SME?</a:t>
            </a:r>
            <a:endParaRPr lang="en-US" sz="3600" dirty="0">
              <a:solidFill>
                <a:srgbClr val="FFFF00"/>
              </a:solidFill>
            </a:endParaRPr>
          </a:p>
        </p:txBody>
      </p:sp>
      <p:sp>
        <p:nvSpPr>
          <p:cNvPr id="3" name="Content Placeholder 2"/>
          <p:cNvSpPr>
            <a:spLocks noGrp="1"/>
          </p:cNvSpPr>
          <p:nvPr>
            <p:ph idx="1"/>
          </p:nvPr>
        </p:nvSpPr>
        <p:spPr>
          <a:solidFill>
            <a:schemeClr val="accent1"/>
          </a:solidFill>
        </p:spPr>
        <p:txBody>
          <a:bodyPr rtlCol="0">
            <a:normAutofit fontScale="92500"/>
          </a:bodyPr>
          <a:lstStyle/>
          <a:p>
            <a:pPr fontAlgn="auto">
              <a:spcAft>
                <a:spcPts val="0"/>
              </a:spcAft>
              <a:buFont typeface="Arial" pitchFamily="34" charset="0"/>
              <a:buNone/>
              <a:defRPr/>
            </a:pPr>
            <a:r>
              <a:rPr lang="en-US" dirty="0" smtClean="0">
                <a:solidFill>
                  <a:schemeClr val="bg1"/>
                </a:solidFill>
              </a:rPr>
              <a:t>	To understand that question, some information of the rather unique economic system of Germany, the social market economy, has to be given. One indicator of this system is, that in companies with more than 2.000 staff worker‘s representatives hold halve of the seats of supervisory boards.</a:t>
            </a:r>
          </a:p>
          <a:p>
            <a:pPr fontAlgn="auto">
              <a:spcAft>
                <a:spcPts val="0"/>
              </a:spcAft>
              <a:buFont typeface="Arial" pitchFamily="34" charset="0"/>
              <a:buNone/>
              <a:defRPr/>
            </a:pPr>
            <a:r>
              <a:rPr lang="en-US" dirty="0" smtClean="0">
                <a:solidFill>
                  <a:schemeClr val="bg1"/>
                </a:solidFill>
              </a:rPr>
              <a:t>	German political support for SME is embedded in this system of a social market economy.</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27A5B8C5-335D-4537-93EA-FA9847316F64}" type="slidenum">
              <a:rPr lang="de-DE"/>
              <a:pPr>
                <a:defRPr/>
              </a:pPr>
              <a:t>18</a:t>
            </a:fld>
            <a:endParaRPr lang="de-DE" dirty="0"/>
          </a:p>
        </p:txBody>
      </p:sp>
      <p:sp>
        <p:nvSpPr>
          <p:cNvPr id="5" name="Footer Placeholder 4"/>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solidFill>
            <a:schemeClr val="accent1"/>
          </a:solidFill>
        </p:spPr>
        <p:txBody>
          <a:bodyPr/>
          <a:lstStyle/>
          <a:p>
            <a:r>
              <a:rPr lang="en-US" altLang="ja-JP" sz="3200" smtClean="0">
                <a:solidFill>
                  <a:srgbClr val="FFFF00"/>
                </a:solidFill>
              </a:rPr>
              <a:t>What is Social Market Economy – German Style?</a:t>
            </a:r>
          </a:p>
        </p:txBody>
      </p:sp>
      <p:sp>
        <p:nvSpPr>
          <p:cNvPr id="3" name="Content Placeholder 2"/>
          <p:cNvSpPr>
            <a:spLocks noGrp="1"/>
          </p:cNvSpPr>
          <p:nvPr>
            <p:ph idx="1"/>
          </p:nvPr>
        </p:nvSpPr>
        <p:spPr>
          <a:solidFill>
            <a:schemeClr val="accent1"/>
          </a:solidFill>
        </p:spPr>
        <p:txBody>
          <a:bodyPr rtlCol="0">
            <a:normAutofit fontScale="92500" lnSpcReduction="20000"/>
          </a:bodyPr>
          <a:lstStyle/>
          <a:p>
            <a:pPr fontAlgn="auto">
              <a:spcAft>
                <a:spcPts val="0"/>
              </a:spcAft>
              <a:buFont typeface="Arial" pitchFamily="34" charset="0"/>
              <a:buChar char="•"/>
              <a:defRPr/>
            </a:pPr>
            <a:r>
              <a:rPr lang="en-US" dirty="0" smtClean="0">
                <a:solidFill>
                  <a:schemeClr val="bg1"/>
                </a:solidFill>
              </a:rPr>
              <a:t>In a soccer game, players can play following their own decision on the lawn to win.</a:t>
            </a:r>
          </a:p>
          <a:p>
            <a:pPr fontAlgn="auto">
              <a:spcAft>
                <a:spcPts val="0"/>
              </a:spcAft>
              <a:buFont typeface="Arial" pitchFamily="34" charset="0"/>
              <a:buChar char="•"/>
              <a:defRPr/>
            </a:pPr>
            <a:r>
              <a:rPr lang="en-US" dirty="0" smtClean="0">
                <a:solidFill>
                  <a:schemeClr val="bg1"/>
                </a:solidFill>
              </a:rPr>
              <a:t>To have a fair play among the players, rules give directions and limitations for their game. </a:t>
            </a:r>
          </a:p>
          <a:p>
            <a:pPr fontAlgn="auto">
              <a:spcAft>
                <a:spcPts val="0"/>
              </a:spcAft>
              <a:buFont typeface="Arial" pitchFamily="34" charset="0"/>
              <a:buChar char="•"/>
              <a:defRPr/>
            </a:pPr>
            <a:r>
              <a:rPr lang="en-US" dirty="0" smtClean="0">
                <a:solidFill>
                  <a:schemeClr val="bg1"/>
                </a:solidFill>
              </a:rPr>
              <a:t>The players who loose get another chance in the next game. </a:t>
            </a:r>
          </a:p>
          <a:p>
            <a:pPr fontAlgn="auto">
              <a:spcAft>
                <a:spcPts val="0"/>
              </a:spcAft>
              <a:buFont typeface="Arial" pitchFamily="34" charset="0"/>
              <a:buChar char="•"/>
              <a:defRPr/>
            </a:pPr>
            <a:r>
              <a:rPr lang="en-US" dirty="0" smtClean="0">
                <a:solidFill>
                  <a:schemeClr val="bg1"/>
                </a:solidFill>
              </a:rPr>
              <a:t>In case the environment changes (new technical equipment, different social behavior) the rules may be change.</a:t>
            </a:r>
          </a:p>
          <a:p>
            <a:pPr fontAlgn="auto">
              <a:spcAft>
                <a:spcPts val="0"/>
              </a:spcAft>
              <a:buFont typeface="Arial" pitchFamily="34" charset="0"/>
              <a:buChar char="•"/>
              <a:defRPr/>
            </a:pPr>
            <a:r>
              <a:rPr lang="en-US" dirty="0" smtClean="0">
                <a:solidFill>
                  <a:schemeClr val="bg1"/>
                </a:solidFill>
              </a:rPr>
              <a:t>In Social Market Economy, the lawn is the market and the rules are given by the state.  </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93A783B7-9827-46B6-A9F3-EC2E9638A64A}" type="slidenum">
              <a:rPr lang="de-DE"/>
              <a:pPr>
                <a:defRPr/>
              </a:pPr>
              <a:t>19</a:t>
            </a:fld>
            <a:endParaRPr lang="de-DE" dirty="0"/>
          </a:p>
        </p:txBody>
      </p:sp>
      <p:sp>
        <p:nvSpPr>
          <p:cNvPr id="5" name="Footer Placeholder 4"/>
          <p:cNvSpPr>
            <a:spLocks noGrp="1"/>
          </p:cNvSpPr>
          <p:nvPr>
            <p:ph type="ftr" sz="quarter" idx="11"/>
          </p:nvPr>
        </p:nvSpPr>
        <p:spPr/>
        <p:txBody>
          <a:bodyPr/>
          <a:lstStyle/>
          <a:p>
            <a:pPr>
              <a:defRPr/>
            </a:pPr>
            <a:r>
              <a:rPr lang="de-DE" dirty="0"/>
              <a:t>Prof. Dr. Martin POHL</a:t>
            </a: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solidFill>
            <a:schemeClr val="accent1"/>
          </a:solidFill>
        </p:spPr>
        <p:txBody>
          <a:bodyPr/>
          <a:lstStyle/>
          <a:p>
            <a:r>
              <a:rPr lang="en-US" altLang="ja-JP" smtClean="0">
                <a:solidFill>
                  <a:srgbClr val="FFFF00"/>
                </a:solidFill>
              </a:rPr>
              <a:t>Overview</a:t>
            </a:r>
          </a:p>
        </p:txBody>
      </p:sp>
      <p:sp>
        <p:nvSpPr>
          <p:cNvPr id="3" name="Content Placeholder 2"/>
          <p:cNvSpPr>
            <a:spLocks noGrp="1"/>
          </p:cNvSpPr>
          <p:nvPr>
            <p:ph idx="1"/>
          </p:nvPr>
        </p:nvSpPr>
        <p:spPr>
          <a:solidFill>
            <a:schemeClr val="accent1"/>
          </a:solidFill>
        </p:spPr>
        <p:txBody>
          <a:bodyPr>
            <a:normAutofit/>
          </a:bodyPr>
          <a:lstStyle/>
          <a:p>
            <a:pPr>
              <a:lnSpc>
                <a:spcPct val="80000"/>
              </a:lnSpc>
            </a:pPr>
            <a:r>
              <a:rPr lang="en-US" altLang="ja-JP" sz="2700" smtClean="0">
                <a:solidFill>
                  <a:schemeClr val="bg1"/>
                </a:solidFill>
              </a:rPr>
              <a:t>Search for a Definition of SME</a:t>
            </a:r>
          </a:p>
          <a:p>
            <a:pPr>
              <a:lnSpc>
                <a:spcPct val="80000"/>
              </a:lnSpc>
            </a:pPr>
            <a:r>
              <a:rPr lang="en-US" altLang="ja-JP" sz="2700" smtClean="0">
                <a:solidFill>
                  <a:schemeClr val="bg1"/>
                </a:solidFill>
              </a:rPr>
              <a:t>The Place of SME in Germany</a:t>
            </a:r>
          </a:p>
          <a:p>
            <a:pPr>
              <a:lnSpc>
                <a:spcPct val="80000"/>
              </a:lnSpc>
            </a:pPr>
            <a:r>
              <a:rPr lang="en-US" altLang="ja-JP" sz="2700" smtClean="0">
                <a:solidFill>
                  <a:schemeClr val="bg1"/>
                </a:solidFill>
              </a:rPr>
              <a:t>How is German Politics Involved in the Support of SME?</a:t>
            </a:r>
          </a:p>
          <a:p>
            <a:pPr>
              <a:lnSpc>
                <a:spcPct val="80000"/>
              </a:lnSpc>
            </a:pPr>
            <a:r>
              <a:rPr lang="en-US" altLang="ja-JP" sz="2700" smtClean="0">
                <a:solidFill>
                  <a:schemeClr val="bg1"/>
                </a:solidFill>
              </a:rPr>
              <a:t>Digression: What did the government do </a:t>
            </a:r>
            <a:br>
              <a:rPr lang="en-US" altLang="ja-JP" sz="2700" smtClean="0">
                <a:solidFill>
                  <a:schemeClr val="bg1"/>
                </a:solidFill>
              </a:rPr>
            </a:br>
            <a:r>
              <a:rPr lang="en-US" altLang="ja-JP" sz="2700" smtClean="0">
                <a:solidFill>
                  <a:schemeClr val="bg1"/>
                </a:solidFill>
              </a:rPr>
              <a:t> for SME after the Lehmann-crises</a:t>
            </a:r>
          </a:p>
          <a:p>
            <a:pPr>
              <a:lnSpc>
                <a:spcPct val="80000"/>
              </a:lnSpc>
            </a:pPr>
            <a:r>
              <a:rPr lang="en-US" altLang="ja-JP" sz="2700" smtClean="0">
                <a:solidFill>
                  <a:schemeClr val="bg1"/>
                </a:solidFill>
              </a:rPr>
              <a:t>Today‘s Contributions of SME to the </a:t>
            </a:r>
            <a:br>
              <a:rPr lang="en-US" altLang="ja-JP" sz="2700" smtClean="0">
                <a:solidFill>
                  <a:schemeClr val="bg1"/>
                </a:solidFill>
              </a:rPr>
            </a:br>
            <a:r>
              <a:rPr lang="en-US" altLang="ja-JP" sz="2700" smtClean="0">
                <a:solidFill>
                  <a:schemeClr val="bg1"/>
                </a:solidFill>
              </a:rPr>
              <a:t>German Economy</a:t>
            </a:r>
          </a:p>
          <a:p>
            <a:pPr>
              <a:lnSpc>
                <a:spcPct val="80000"/>
              </a:lnSpc>
            </a:pPr>
            <a:r>
              <a:rPr lang="en-US" altLang="ja-JP" sz="2700" smtClean="0">
                <a:solidFill>
                  <a:schemeClr val="bg1"/>
                </a:solidFill>
              </a:rPr>
              <a:t>Examples of Global Competitive SME in Germany</a:t>
            </a:r>
          </a:p>
          <a:p>
            <a:pPr>
              <a:lnSpc>
                <a:spcPct val="80000"/>
              </a:lnSpc>
            </a:pPr>
            <a:r>
              <a:rPr lang="en-US" altLang="ja-JP" sz="2700" smtClean="0">
                <a:solidFill>
                  <a:schemeClr val="bg1"/>
                </a:solidFill>
              </a:rPr>
              <a:t>SME in Future: Contribution of Science</a:t>
            </a:r>
          </a:p>
          <a:p>
            <a:pPr>
              <a:lnSpc>
                <a:spcPct val="80000"/>
              </a:lnSpc>
            </a:pPr>
            <a:r>
              <a:rPr lang="en-US" altLang="ja-JP" sz="2700" smtClean="0">
                <a:solidFill>
                  <a:schemeClr val="bg1"/>
                </a:solidFill>
              </a:rPr>
              <a:t>Outlook: 1870 versus 2012</a:t>
            </a:r>
          </a:p>
          <a:p>
            <a:pPr>
              <a:lnSpc>
                <a:spcPct val="80000"/>
              </a:lnSpc>
            </a:pPr>
            <a:endParaRPr lang="de-DE" altLang="ja-JP" sz="2700" smtClean="0"/>
          </a:p>
          <a:p>
            <a:pPr>
              <a:lnSpc>
                <a:spcPct val="80000"/>
              </a:lnSpc>
            </a:pPr>
            <a:endParaRPr lang="de-DE" altLang="ja-JP" sz="2700" smtClean="0"/>
          </a:p>
          <a:p>
            <a:pPr>
              <a:lnSpc>
                <a:spcPct val="80000"/>
              </a:lnSpc>
            </a:pPr>
            <a:endParaRPr lang="de-DE" altLang="ja-JP" sz="2700" smtClean="0"/>
          </a:p>
        </p:txBody>
      </p:sp>
      <p:sp>
        <p:nvSpPr>
          <p:cNvPr id="4" name="Slide Number Placeholder 3"/>
          <p:cNvSpPr>
            <a:spLocks noGrp="1"/>
          </p:cNvSpPr>
          <p:nvPr>
            <p:ph type="sldNum" sz="quarter" idx="12"/>
          </p:nvPr>
        </p:nvSpPr>
        <p:spPr/>
        <p:txBody>
          <a:bodyPr/>
          <a:lstStyle/>
          <a:p>
            <a:pPr>
              <a:defRPr/>
            </a:pPr>
            <a:fld id="{51142AD6-B90A-42A2-9202-4231254575A1}" type="slidenum">
              <a:rPr lang="de-DE"/>
              <a:pPr>
                <a:defRPr/>
              </a:pPr>
              <a:t>2</a:t>
            </a:fld>
            <a:endParaRPr lang="de-DE" dirty="0"/>
          </a:p>
        </p:txBody>
      </p:sp>
      <p:sp>
        <p:nvSpPr>
          <p:cNvPr id="5" name="Footer Placeholder 4"/>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74638"/>
            <a:ext cx="8229600" cy="1096962"/>
          </a:xfrm>
          <a:solidFill>
            <a:schemeClr val="accent1"/>
          </a:solidFill>
        </p:spPr>
        <p:txBody>
          <a:bodyPr/>
          <a:lstStyle/>
          <a:p>
            <a:r>
              <a:rPr lang="en-US" altLang="ja-JP" sz="3600" smtClean="0">
                <a:solidFill>
                  <a:srgbClr val="FFFF00"/>
                </a:solidFill>
              </a:rPr>
              <a:t>German Social Market Economy consists of constitutive and regulatory principles</a:t>
            </a:r>
          </a:p>
        </p:txBody>
      </p:sp>
      <p:graphicFrame>
        <p:nvGraphicFramePr>
          <p:cNvPr id="5" name="Content Placeholder 4"/>
          <p:cNvGraphicFramePr>
            <a:graphicFrameLocks noGrp="1"/>
          </p:cNvGraphicFramePr>
          <p:nvPr>
            <p:ph idx="1"/>
          </p:nvPr>
        </p:nvGraphicFramePr>
        <p:xfrm>
          <a:off x="457200" y="1828800"/>
          <a:ext cx="8229600" cy="4038600"/>
        </p:xfrm>
        <a:graphic>
          <a:graphicData uri="http://schemas.openxmlformats.org/drawingml/2006/table">
            <a:tbl>
              <a:tblPr firstRow="1" bandRow="1">
                <a:tableStyleId>{5C22544A-7EE6-4342-B048-85BDC9FD1C3A}</a:tableStyleId>
              </a:tblPr>
              <a:tblGrid>
                <a:gridCol w="4114800"/>
                <a:gridCol w="4114800"/>
              </a:tblGrid>
              <a:tr h="673100">
                <a:tc>
                  <a:txBody>
                    <a:bodyPr/>
                    <a:lstStyle/>
                    <a:p>
                      <a:r>
                        <a:rPr lang="en-US" sz="2400" noProof="0" dirty="0" smtClean="0">
                          <a:solidFill>
                            <a:schemeClr val="bg1"/>
                          </a:solidFill>
                        </a:rPr>
                        <a:t>Constitutive</a:t>
                      </a:r>
                      <a:r>
                        <a:rPr lang="en-US" sz="2400" baseline="0" noProof="0" dirty="0" smtClean="0">
                          <a:solidFill>
                            <a:schemeClr val="bg1"/>
                          </a:solidFill>
                        </a:rPr>
                        <a:t> Principles:</a:t>
                      </a:r>
                      <a:endParaRPr lang="en-US" sz="2400" noProof="0" dirty="0">
                        <a:solidFill>
                          <a:schemeClr val="bg1"/>
                        </a:solidFill>
                      </a:endParaRPr>
                    </a:p>
                  </a:txBody>
                  <a:tcPr/>
                </a:tc>
                <a:tc>
                  <a:txBody>
                    <a:bodyPr/>
                    <a:lstStyle/>
                    <a:p>
                      <a:r>
                        <a:rPr lang="en-US" sz="2400" noProof="0" dirty="0" smtClean="0">
                          <a:solidFill>
                            <a:schemeClr val="bg1"/>
                          </a:solidFill>
                        </a:rPr>
                        <a:t>Regulatory Principles:</a:t>
                      </a:r>
                      <a:endParaRPr lang="en-US" sz="2400" noProof="0" dirty="0">
                        <a:solidFill>
                          <a:schemeClr val="bg1"/>
                        </a:solidFill>
                      </a:endParaRPr>
                    </a:p>
                  </a:txBody>
                  <a:tcPr/>
                </a:tc>
              </a:tr>
              <a:tr h="673100">
                <a:tc>
                  <a:txBody>
                    <a:bodyPr/>
                    <a:lstStyle/>
                    <a:p>
                      <a:r>
                        <a:rPr lang="en-US" sz="2400" noProof="0" dirty="0" smtClean="0">
                          <a:solidFill>
                            <a:schemeClr val="tx1"/>
                          </a:solidFill>
                        </a:rPr>
                        <a:t>Priority of Monetary Stability</a:t>
                      </a:r>
                    </a:p>
                  </a:txBody>
                  <a:tcPr/>
                </a:tc>
                <a:tc>
                  <a:txBody>
                    <a:bodyPr/>
                    <a:lstStyle/>
                    <a:p>
                      <a:r>
                        <a:rPr lang="en-US" sz="2400" noProof="0" dirty="0" smtClean="0">
                          <a:solidFill>
                            <a:schemeClr val="tx1"/>
                          </a:solidFill>
                        </a:rPr>
                        <a:t>Independent</a:t>
                      </a:r>
                      <a:r>
                        <a:rPr lang="en-US" sz="2400" baseline="0" noProof="0" dirty="0" smtClean="0">
                          <a:solidFill>
                            <a:schemeClr val="tx1"/>
                          </a:solidFill>
                        </a:rPr>
                        <a:t> Antitrust Policy</a:t>
                      </a:r>
                      <a:endParaRPr lang="en-US" sz="2400" noProof="0" dirty="0">
                        <a:solidFill>
                          <a:schemeClr val="tx1"/>
                        </a:solidFill>
                      </a:endParaRPr>
                    </a:p>
                  </a:txBody>
                  <a:tcPr/>
                </a:tc>
              </a:tr>
              <a:tr h="673100">
                <a:tc>
                  <a:txBody>
                    <a:bodyPr/>
                    <a:lstStyle/>
                    <a:p>
                      <a:r>
                        <a:rPr lang="en-US" sz="2400" noProof="0" dirty="0" smtClean="0">
                          <a:solidFill>
                            <a:schemeClr val="tx1"/>
                          </a:solidFill>
                        </a:rPr>
                        <a:t>Open Markets</a:t>
                      </a:r>
                    </a:p>
                  </a:txBody>
                  <a:tcPr/>
                </a:tc>
                <a:tc>
                  <a:txBody>
                    <a:bodyPr/>
                    <a:lstStyle/>
                    <a:p>
                      <a:r>
                        <a:rPr lang="en-US" sz="2400" noProof="0" dirty="0" smtClean="0">
                          <a:solidFill>
                            <a:schemeClr val="tx1"/>
                          </a:solidFill>
                        </a:rPr>
                        <a:t>Social Equality </a:t>
                      </a:r>
                      <a:endParaRPr lang="en-US" sz="2400" noProof="0" dirty="0">
                        <a:solidFill>
                          <a:schemeClr val="tx1"/>
                        </a:solidFill>
                      </a:endParaRPr>
                    </a:p>
                  </a:txBody>
                  <a:tcPr/>
                </a:tc>
              </a:tr>
              <a:tr h="673100">
                <a:tc>
                  <a:txBody>
                    <a:bodyPr/>
                    <a:lstStyle/>
                    <a:p>
                      <a:r>
                        <a:rPr lang="en-US" sz="2400" noProof="0" dirty="0" smtClean="0">
                          <a:solidFill>
                            <a:schemeClr val="tx1"/>
                          </a:solidFill>
                        </a:rPr>
                        <a:t>Property Rights</a:t>
                      </a:r>
                    </a:p>
                  </a:txBody>
                  <a:tcPr/>
                </a:tc>
                <a:tc>
                  <a:txBody>
                    <a:bodyPr/>
                    <a:lstStyle/>
                    <a:p>
                      <a:r>
                        <a:rPr lang="en-US" sz="2400" noProof="0" dirty="0" smtClean="0">
                          <a:solidFill>
                            <a:schemeClr val="tx1"/>
                          </a:solidFill>
                        </a:rPr>
                        <a:t>Internalization of Externalities</a:t>
                      </a:r>
                      <a:endParaRPr lang="en-US" sz="2400" noProof="0" dirty="0">
                        <a:solidFill>
                          <a:schemeClr val="tx1"/>
                        </a:solidFill>
                      </a:endParaRPr>
                    </a:p>
                  </a:txBody>
                  <a:tcPr/>
                </a:tc>
              </a:tr>
              <a:tr h="673100">
                <a:tc>
                  <a:txBody>
                    <a:bodyPr/>
                    <a:lstStyle/>
                    <a:p>
                      <a:r>
                        <a:rPr lang="en-US" sz="2400" noProof="0" dirty="0" smtClean="0">
                          <a:solidFill>
                            <a:schemeClr val="tx1"/>
                          </a:solidFill>
                        </a:rPr>
                        <a:t>Freedom of Contract</a:t>
                      </a:r>
                    </a:p>
                  </a:txBody>
                  <a:tcPr/>
                </a:tc>
                <a:tc>
                  <a:txBody>
                    <a:bodyPr/>
                    <a:lstStyle/>
                    <a:p>
                      <a:r>
                        <a:rPr lang="en-US" sz="2400" noProof="0" dirty="0" smtClean="0">
                          <a:solidFill>
                            <a:schemeClr val="tx1"/>
                          </a:solidFill>
                        </a:rPr>
                        <a:t>Prevention of Market Failures</a:t>
                      </a:r>
                      <a:endParaRPr lang="en-US" sz="2400" noProof="0" dirty="0">
                        <a:solidFill>
                          <a:schemeClr val="tx1"/>
                        </a:solidFill>
                      </a:endParaRPr>
                    </a:p>
                  </a:txBody>
                  <a:tcPr/>
                </a:tc>
              </a:tr>
              <a:tr h="673100">
                <a:tc>
                  <a:txBody>
                    <a:bodyPr/>
                    <a:lstStyle/>
                    <a:p>
                      <a:r>
                        <a:rPr lang="en-US" sz="2400" noProof="0" dirty="0" smtClean="0">
                          <a:solidFill>
                            <a:schemeClr val="tx1"/>
                          </a:solidFill>
                        </a:rPr>
                        <a:t>Liability </a:t>
                      </a:r>
                    </a:p>
                  </a:txBody>
                  <a:tcPr/>
                </a:tc>
                <a:tc>
                  <a:txBody>
                    <a:bodyPr/>
                    <a:lstStyle/>
                    <a:p>
                      <a:endParaRPr lang="en-US" sz="2400" noProof="0" dirty="0">
                        <a:solidFill>
                          <a:schemeClr val="tx1"/>
                        </a:solidFill>
                      </a:endParaRPr>
                    </a:p>
                  </a:txBody>
                  <a:tcPr/>
                </a:tc>
              </a:tr>
            </a:tbl>
          </a:graphicData>
        </a:graphic>
      </p:graphicFrame>
      <p:sp>
        <p:nvSpPr>
          <p:cNvPr id="4" name="Slide Number Placeholder 3"/>
          <p:cNvSpPr>
            <a:spLocks noGrp="1"/>
          </p:cNvSpPr>
          <p:nvPr>
            <p:ph type="sldNum" sz="quarter" idx="12"/>
          </p:nvPr>
        </p:nvSpPr>
        <p:spPr/>
        <p:txBody>
          <a:bodyPr/>
          <a:lstStyle/>
          <a:p>
            <a:pPr>
              <a:defRPr/>
            </a:pPr>
            <a:fld id="{A1B48024-FA2D-44B9-BCEB-CA730D8E4E68}" type="slidenum">
              <a:rPr lang="de-DE"/>
              <a:pPr>
                <a:defRPr/>
              </a:pPr>
              <a:t>20</a:t>
            </a:fld>
            <a:endParaRPr lang="de-DE" dirty="0"/>
          </a:p>
        </p:txBody>
      </p:sp>
      <p:sp>
        <p:nvSpPr>
          <p:cNvPr id="7" name="Footer Placeholder 6"/>
          <p:cNvSpPr>
            <a:spLocks noGrp="1"/>
          </p:cNvSpPr>
          <p:nvPr>
            <p:ph type="ftr" sz="quarter" idx="11"/>
          </p:nvPr>
        </p:nvSpPr>
        <p:spPr/>
        <p:txBody>
          <a:bodyPr/>
          <a:lstStyle/>
          <a:p>
            <a:pPr>
              <a:defRPr/>
            </a:pPr>
            <a:r>
              <a:rPr lang="de-DE" dirty="0"/>
              <a:t>Prof. Dr. Martin POHL</a:t>
            </a:r>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1"/>
          </a:solidFill>
        </p:spPr>
        <p:txBody>
          <a:bodyPr>
            <a:normAutofit/>
          </a:bodyPr>
          <a:lstStyle/>
          <a:p>
            <a:r>
              <a:rPr lang="en-US" altLang="ja-JP" sz="2900" smtClean="0">
                <a:solidFill>
                  <a:srgbClr val="FFFF00"/>
                </a:solidFill>
              </a:rPr>
              <a:t>German Social Market Economy </a:t>
            </a:r>
            <a:br>
              <a:rPr lang="en-US" altLang="ja-JP" sz="2900" smtClean="0">
                <a:solidFill>
                  <a:srgbClr val="FFFF00"/>
                </a:solidFill>
              </a:rPr>
            </a:br>
            <a:r>
              <a:rPr lang="en-US" altLang="ja-JP" sz="2900" smtClean="0">
                <a:solidFill>
                  <a:srgbClr val="FFFF00"/>
                </a:solidFill>
              </a:rPr>
              <a:t>– Regulatory Principles</a:t>
            </a:r>
            <a:endParaRPr lang="de-DE" altLang="ja-JP" sz="2900" smtClean="0"/>
          </a:p>
        </p:txBody>
      </p:sp>
      <p:graphicFrame>
        <p:nvGraphicFramePr>
          <p:cNvPr id="5" name="Content Placeholder 4"/>
          <p:cNvGraphicFramePr>
            <a:graphicFrameLocks noGrp="1"/>
          </p:cNvGraphicFramePr>
          <p:nvPr>
            <p:ph idx="1"/>
          </p:nvPr>
        </p:nvGraphicFramePr>
        <p:xfrm>
          <a:off x="304800" y="2286000"/>
          <a:ext cx="8534400" cy="4537075"/>
        </p:xfrm>
        <a:graphic>
          <a:graphicData uri="http://schemas.openxmlformats.org/drawingml/2006/table">
            <a:tbl>
              <a:tblPr firstRow="1" bandRow="1">
                <a:tableStyleId>{5C22544A-7EE6-4342-B048-85BDC9FD1C3A}</a:tableStyleId>
              </a:tblPr>
              <a:tblGrid>
                <a:gridCol w="4267200"/>
                <a:gridCol w="4267200"/>
              </a:tblGrid>
              <a:tr h="439271">
                <a:tc>
                  <a:txBody>
                    <a:bodyPr/>
                    <a:lstStyle/>
                    <a:p>
                      <a:r>
                        <a:rPr lang="en-US" noProof="0" dirty="0" smtClean="0"/>
                        <a:t>Institutional Level</a:t>
                      </a:r>
                      <a:endParaRPr lang="en-US" noProof="0" dirty="0"/>
                    </a:p>
                  </a:txBody>
                  <a:tcPr/>
                </a:tc>
                <a:tc>
                  <a:txBody>
                    <a:bodyPr/>
                    <a:lstStyle/>
                    <a:p>
                      <a:r>
                        <a:rPr lang="en-US" noProof="0" dirty="0" smtClean="0"/>
                        <a:t>Operational Level</a:t>
                      </a:r>
                      <a:endParaRPr lang="en-US" noProof="0" dirty="0"/>
                    </a:p>
                  </a:txBody>
                  <a:tcPr/>
                </a:tc>
              </a:tr>
              <a:tr h="768723">
                <a:tc>
                  <a:txBody>
                    <a:bodyPr/>
                    <a:lstStyle/>
                    <a:p>
                      <a:r>
                        <a:rPr lang="en-US" noProof="0" dirty="0" smtClean="0"/>
                        <a:t>Market Participation</a:t>
                      </a:r>
                      <a:r>
                        <a:rPr lang="en-US" baseline="0" noProof="0" dirty="0" smtClean="0"/>
                        <a:t> and Market Openness</a:t>
                      </a:r>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Stability of Financial Markets, e.g. Regulation and Supervising</a:t>
                      </a:r>
                      <a:r>
                        <a:rPr lang="en-US" baseline="0" noProof="0" dirty="0" smtClean="0"/>
                        <a:t> </a:t>
                      </a:r>
                      <a:r>
                        <a:rPr lang="en-US" noProof="0" dirty="0" smtClean="0"/>
                        <a:t>of Banking</a:t>
                      </a:r>
                    </a:p>
                  </a:txBody>
                  <a:tcPr/>
                </a:tc>
              </a:tr>
              <a:tr h="439271">
                <a:tc>
                  <a:txBody>
                    <a:bodyPr/>
                    <a:lstStyle/>
                    <a:p>
                      <a:r>
                        <a:rPr lang="en-US" noProof="0" dirty="0" smtClean="0"/>
                        <a:t>Market Entry Regulations</a:t>
                      </a:r>
                      <a:endParaRPr lang="en-US" noProof="0" dirty="0"/>
                    </a:p>
                  </a:txBody>
                  <a:tcPr/>
                </a:tc>
                <a:tc>
                  <a:txBody>
                    <a:bodyPr/>
                    <a:lstStyle/>
                    <a:p>
                      <a:r>
                        <a:rPr lang="en-US" noProof="0" dirty="0" smtClean="0"/>
                        <a:t>Monetary Policy with Focus on Inflation Control Based on Independent Institutions</a:t>
                      </a:r>
                      <a:endParaRPr lang="en-US" noProof="0" dirty="0"/>
                    </a:p>
                  </a:txBody>
                  <a:tcPr/>
                </a:tc>
              </a:tr>
              <a:tr h="439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Equality of Opportunities</a:t>
                      </a:r>
                    </a:p>
                  </a:txBody>
                  <a:tcPr/>
                </a:tc>
                <a:tc>
                  <a:txBody>
                    <a:bodyPr/>
                    <a:lstStyle/>
                    <a:p>
                      <a:r>
                        <a:rPr lang="en-US" noProof="0" dirty="0" smtClean="0"/>
                        <a:t>Fiscal Policy Bringing Government Expenditures and Debts in Balance</a:t>
                      </a:r>
                      <a:endParaRPr lang="en-US" noProof="0" dirty="0"/>
                    </a:p>
                  </a:txBody>
                  <a:tcPr/>
                </a:tc>
              </a:tr>
              <a:tr h="768723">
                <a:tc>
                  <a:txBody>
                    <a:bodyPr/>
                    <a:lstStyle/>
                    <a:p>
                      <a:r>
                        <a:rPr lang="en-US" noProof="0" dirty="0" smtClean="0"/>
                        <a:t>Protection of both Competition and Avoiding </a:t>
                      </a:r>
                      <a:r>
                        <a:rPr lang="en-US" baseline="0" noProof="0" dirty="0" smtClean="0"/>
                        <a:t>A</a:t>
                      </a:r>
                      <a:r>
                        <a:rPr lang="en-US" noProof="0" dirty="0" smtClean="0"/>
                        <a:t>buse of Dominance</a:t>
                      </a:r>
                      <a:endParaRPr lang="en-US" noProof="0" dirty="0"/>
                    </a:p>
                  </a:txBody>
                  <a:tcPr/>
                </a:tc>
                <a:tc>
                  <a:txBody>
                    <a:bodyPr/>
                    <a:lstStyle/>
                    <a:p>
                      <a:r>
                        <a:rPr lang="en-US" noProof="0" dirty="0" smtClean="0"/>
                        <a:t>Taxation System which is Balanced</a:t>
                      </a:r>
                      <a:r>
                        <a:rPr lang="en-US" baseline="0" noProof="0" dirty="0" smtClean="0"/>
                        <a:t> and Efficient</a:t>
                      </a:r>
                      <a:endParaRPr lang="en-US" noProof="0" dirty="0"/>
                    </a:p>
                  </a:txBody>
                  <a:tcPr/>
                </a:tc>
              </a:tr>
              <a:tr h="439271">
                <a:tc>
                  <a:txBody>
                    <a:bodyPr/>
                    <a:lstStyle/>
                    <a:p>
                      <a:r>
                        <a:rPr lang="en-US" noProof="0" dirty="0" smtClean="0"/>
                        <a:t>Independence of Competition Authorities</a:t>
                      </a:r>
                      <a:endParaRPr lang="en-US" noProof="0" dirty="0"/>
                    </a:p>
                  </a:txBody>
                  <a:tcPr/>
                </a:tc>
                <a:tc>
                  <a:txBody>
                    <a:bodyPr/>
                    <a:lstStyle/>
                    <a:p>
                      <a:r>
                        <a:rPr lang="en-US" noProof="0" dirty="0" smtClean="0"/>
                        <a:t>Labor Market Policy with Employer-Employee Parity</a:t>
                      </a:r>
                      <a:endParaRPr lang="en-US" noProof="0" dirty="0"/>
                    </a:p>
                  </a:txBody>
                  <a:tcPr/>
                </a:tc>
              </a:tr>
              <a:tr h="439271">
                <a:tc>
                  <a:txBody>
                    <a:bodyPr/>
                    <a:lstStyle/>
                    <a:p>
                      <a:endParaRPr lang="en-US" noProof="0" dirty="0"/>
                    </a:p>
                  </a:txBody>
                  <a:tcPr/>
                </a:tc>
                <a:tc>
                  <a:txBody>
                    <a:bodyPr/>
                    <a:lstStyle/>
                    <a:p>
                      <a:r>
                        <a:rPr lang="en-US" noProof="0" dirty="0" smtClean="0"/>
                        <a:t>Social Policy with a Guaranteed Minimum Social</a:t>
                      </a:r>
                      <a:r>
                        <a:rPr lang="en-US" baseline="0" noProof="0" dirty="0" smtClean="0"/>
                        <a:t> Security</a:t>
                      </a:r>
                      <a:endParaRPr lang="en-US" noProof="0" dirty="0"/>
                    </a:p>
                  </a:txBody>
                  <a:tcPr/>
                </a:tc>
              </a:tr>
            </a:tbl>
          </a:graphicData>
        </a:graphic>
      </p:graphicFrame>
      <p:sp>
        <p:nvSpPr>
          <p:cNvPr id="4" name="Slide Number Placeholder 3"/>
          <p:cNvSpPr>
            <a:spLocks noGrp="1"/>
          </p:cNvSpPr>
          <p:nvPr>
            <p:ph type="sldNum" sz="quarter" idx="12"/>
          </p:nvPr>
        </p:nvSpPr>
        <p:spPr/>
        <p:txBody>
          <a:bodyPr/>
          <a:lstStyle/>
          <a:p>
            <a:pPr>
              <a:defRPr/>
            </a:pPr>
            <a:fld id="{9C5BF3F5-B403-4D3A-817F-2F1FE7A02BC8}" type="slidenum">
              <a:rPr lang="de-DE"/>
              <a:pPr>
                <a:defRPr/>
              </a:pPr>
              <a:t>21</a:t>
            </a:fld>
            <a:endParaRPr lang="de-DE" dirty="0"/>
          </a:p>
        </p:txBody>
      </p:sp>
      <p:sp>
        <p:nvSpPr>
          <p:cNvPr id="39965" name="TextBox 5"/>
          <p:cNvSpPr txBox="1">
            <a:spLocks noChangeArrowheads="1"/>
          </p:cNvSpPr>
          <p:nvPr/>
        </p:nvSpPr>
        <p:spPr bwMode="auto">
          <a:xfrm>
            <a:off x="457200" y="1219200"/>
            <a:ext cx="8153400" cy="923925"/>
          </a:xfrm>
          <a:prstGeom prst="rect">
            <a:avLst/>
          </a:prstGeom>
          <a:solidFill>
            <a:schemeClr val="accent1"/>
          </a:solidFill>
          <a:ln w="9525">
            <a:noFill/>
            <a:miter lim="800000"/>
            <a:headEnd/>
            <a:tailEnd/>
          </a:ln>
        </p:spPr>
        <p:txBody>
          <a:bodyPr>
            <a:spAutoFit/>
          </a:bodyPr>
          <a:lstStyle/>
          <a:p>
            <a:r>
              <a:rPr kumimoji="0" lang="en-US" altLang="ja-JP">
                <a:solidFill>
                  <a:schemeClr val="bg1"/>
                </a:solidFill>
                <a:latin typeface="Calibri" pitchFamily="34" charset="0"/>
              </a:rPr>
              <a:t>Whereas in Germany the constitutive principles are generally accepted by the influential groups in society, the public discussion is focused on the regulatory principles. They can be divided in two sub-groups:</a:t>
            </a:r>
            <a:endParaRPr kumimoji="0" lang="de-DE" altLang="ja-JP">
              <a:solidFill>
                <a:schemeClr val="bg1"/>
              </a:solidFill>
              <a:latin typeface="Calibri" pitchFamily="34" charset="0"/>
            </a:endParaRPr>
          </a:p>
        </p:txBody>
      </p:sp>
      <p:sp>
        <p:nvSpPr>
          <p:cNvPr id="7" name="Footer Placeholder 6"/>
          <p:cNvSpPr>
            <a:spLocks noGrp="1"/>
          </p:cNvSpPr>
          <p:nvPr>
            <p:ph type="ftr" sz="quarter" idx="11"/>
          </p:nvPr>
        </p:nvSpPr>
        <p:spPr/>
        <p:txBody>
          <a:bodyPr/>
          <a:lstStyle/>
          <a:p>
            <a:pPr>
              <a:defRPr/>
            </a:pPr>
            <a:r>
              <a:rPr lang="de-DE" dirty="0"/>
              <a:t> </a:t>
            </a:r>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solidFill>
            <a:schemeClr val="accent1"/>
          </a:solidFill>
        </p:spPr>
        <p:txBody>
          <a:bodyPr/>
          <a:lstStyle/>
          <a:p>
            <a:r>
              <a:rPr lang="en-US" altLang="ja-JP" sz="3600" smtClean="0">
                <a:solidFill>
                  <a:srgbClr val="FFFF00"/>
                </a:solidFill>
              </a:rPr>
              <a:t>Postwar History of German politics for SME</a:t>
            </a:r>
          </a:p>
        </p:txBody>
      </p:sp>
      <p:sp>
        <p:nvSpPr>
          <p:cNvPr id="3" name="Content Placeholder 2"/>
          <p:cNvSpPr>
            <a:spLocks noGrp="1"/>
          </p:cNvSpPr>
          <p:nvPr>
            <p:ph idx="1"/>
          </p:nvPr>
        </p:nvSpPr>
        <p:spPr>
          <a:solidFill>
            <a:schemeClr val="accent1"/>
          </a:solidFill>
        </p:spPr>
        <p:txBody>
          <a:bodyPr>
            <a:normAutofit/>
          </a:bodyPr>
          <a:lstStyle/>
          <a:p>
            <a:pPr>
              <a:lnSpc>
                <a:spcPct val="80000"/>
              </a:lnSpc>
              <a:buFont typeface="Arial" charset="0"/>
              <a:buNone/>
            </a:pPr>
            <a:r>
              <a:rPr lang="de-DE" altLang="ja-JP" sz="2000" smtClean="0"/>
              <a:t>	</a:t>
            </a:r>
            <a:r>
              <a:rPr lang="en-US" altLang="ja-JP" sz="2000" smtClean="0">
                <a:solidFill>
                  <a:schemeClr val="bg1"/>
                </a:solidFill>
              </a:rPr>
              <a:t>Late 1940s: SME-lobbyists requested special taxes for large companies to reduce their power. The demand was not fulfilled.</a:t>
            </a:r>
          </a:p>
          <a:p>
            <a:pPr>
              <a:lnSpc>
                <a:spcPct val="80000"/>
              </a:lnSpc>
              <a:buFont typeface="Arial" charset="0"/>
              <a:buNone/>
            </a:pPr>
            <a:r>
              <a:rPr lang="en-US" altLang="ja-JP" sz="2000" smtClean="0">
                <a:solidFill>
                  <a:schemeClr val="bg1"/>
                </a:solidFill>
              </a:rPr>
              <a:t>	1948: Currency reform</a:t>
            </a:r>
          </a:p>
          <a:p>
            <a:pPr>
              <a:lnSpc>
                <a:spcPct val="80000"/>
              </a:lnSpc>
              <a:buFont typeface="Arial" charset="0"/>
              <a:buNone/>
            </a:pPr>
            <a:r>
              <a:rPr lang="en-US" altLang="ja-JP" sz="2000" smtClean="0">
                <a:solidFill>
                  <a:schemeClr val="bg1"/>
                </a:solidFill>
              </a:rPr>
              <a:t>	Early 1950s: The government gave cheap loans to refugees coming from the former East part of Germany (today Poland und Russia).</a:t>
            </a:r>
          </a:p>
          <a:p>
            <a:pPr>
              <a:lnSpc>
                <a:spcPct val="80000"/>
              </a:lnSpc>
              <a:buFont typeface="Arial" charset="0"/>
              <a:buNone/>
            </a:pPr>
            <a:r>
              <a:rPr lang="en-US" altLang="ja-JP" sz="2000" smtClean="0">
                <a:solidFill>
                  <a:schemeClr val="bg1"/>
                </a:solidFill>
              </a:rPr>
              <a:t>	1958: Introduction of the Competition Act</a:t>
            </a:r>
          </a:p>
          <a:p>
            <a:pPr>
              <a:lnSpc>
                <a:spcPct val="80000"/>
              </a:lnSpc>
              <a:buFont typeface="Arial" charset="0"/>
              <a:buNone/>
            </a:pPr>
            <a:r>
              <a:rPr lang="en-US" altLang="ja-JP" sz="2000" smtClean="0">
                <a:solidFill>
                  <a:schemeClr val="bg1"/>
                </a:solidFill>
              </a:rPr>
              <a:t>	Early 1960s: SME could benefit from a recruiting strategy of foreign workers</a:t>
            </a:r>
          </a:p>
          <a:p>
            <a:pPr>
              <a:lnSpc>
                <a:spcPct val="80000"/>
              </a:lnSpc>
              <a:buFont typeface="Arial" charset="0"/>
              <a:buNone/>
            </a:pPr>
            <a:r>
              <a:rPr lang="en-US" altLang="ja-JP" sz="2000" smtClean="0">
                <a:solidFill>
                  <a:schemeClr val="bg1"/>
                </a:solidFill>
              </a:rPr>
              <a:t>	Since the late 1960s government support was highly related to economic stimulus programs (German Stability and Growth Law 1967).</a:t>
            </a:r>
          </a:p>
          <a:p>
            <a:pPr>
              <a:lnSpc>
                <a:spcPct val="80000"/>
              </a:lnSpc>
              <a:buFont typeface="Arial" charset="0"/>
              <a:buNone/>
            </a:pPr>
            <a:r>
              <a:rPr lang="en-US" altLang="ja-JP" sz="2000" smtClean="0">
                <a:solidFill>
                  <a:schemeClr val="bg1"/>
                </a:solidFill>
              </a:rPr>
              <a:t>	1992 Treaty of the European Union with free flow of goods, people, services and capital</a:t>
            </a:r>
          </a:p>
          <a:p>
            <a:pPr>
              <a:lnSpc>
                <a:spcPct val="80000"/>
              </a:lnSpc>
              <a:buFont typeface="Arial" charset="0"/>
              <a:buNone/>
            </a:pPr>
            <a:r>
              <a:rPr lang="de-DE" altLang="ja-JP" sz="2000" smtClean="0"/>
              <a:t>	</a:t>
            </a:r>
            <a:r>
              <a:rPr lang="en-US" altLang="ja-JP" sz="2000" smtClean="0">
                <a:solidFill>
                  <a:schemeClr val="bg1"/>
                </a:solidFill>
              </a:rPr>
              <a:t>During the entire time SME could not decouple from economic circles, however, they worked as automatic stabilizer and buffer for the German economy. </a:t>
            </a:r>
          </a:p>
          <a:p>
            <a:pPr>
              <a:lnSpc>
                <a:spcPct val="80000"/>
              </a:lnSpc>
              <a:buFont typeface="Arial" charset="0"/>
              <a:buNone/>
            </a:pPr>
            <a:endParaRPr lang="de-DE" altLang="ja-JP" sz="2000" smtClean="0"/>
          </a:p>
          <a:p>
            <a:pPr>
              <a:lnSpc>
                <a:spcPct val="80000"/>
              </a:lnSpc>
              <a:buFont typeface="Arial" charset="0"/>
              <a:buNone/>
            </a:pPr>
            <a:endParaRPr lang="de-DE" altLang="ja-JP" sz="2000" smtClean="0"/>
          </a:p>
        </p:txBody>
      </p:sp>
      <p:sp>
        <p:nvSpPr>
          <p:cNvPr id="4" name="Footer Placeholder 3"/>
          <p:cNvSpPr>
            <a:spLocks noGrp="1"/>
          </p:cNvSpPr>
          <p:nvPr>
            <p:ph type="ftr" sz="quarter" idx="11"/>
          </p:nvPr>
        </p:nvSpPr>
        <p:spPr/>
        <p:txBody>
          <a:bodyPr/>
          <a:lstStyle/>
          <a:p>
            <a:pPr>
              <a:defRPr/>
            </a:pPr>
            <a:r>
              <a:rPr lang="de-DE" dirty="0"/>
              <a:t>Prof. Dr. Martin POHL</a:t>
            </a:r>
            <a:endParaRPr lang="de-DE" dirty="0"/>
          </a:p>
        </p:txBody>
      </p:sp>
      <p:sp>
        <p:nvSpPr>
          <p:cNvPr id="5" name="Slide Number Placeholder 4"/>
          <p:cNvSpPr>
            <a:spLocks noGrp="1"/>
          </p:cNvSpPr>
          <p:nvPr>
            <p:ph type="sldNum" sz="quarter" idx="12"/>
          </p:nvPr>
        </p:nvSpPr>
        <p:spPr/>
        <p:txBody>
          <a:bodyPr/>
          <a:lstStyle/>
          <a:p>
            <a:pPr>
              <a:defRPr/>
            </a:pPr>
            <a:fld id="{3EBF774D-CF5B-4E80-9150-C71243A96CC4}" type="slidenum">
              <a:rPr lang="de-DE"/>
              <a:pPr>
                <a:defRPr/>
              </a:pPr>
              <a:t>22</a:t>
            </a:fld>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solidFill>
            <a:schemeClr val="accent1"/>
          </a:solidFill>
        </p:spPr>
        <p:txBody>
          <a:bodyPr/>
          <a:lstStyle/>
          <a:p>
            <a:r>
              <a:rPr lang="de-DE" altLang="ja-JP" sz="3600" smtClean="0">
                <a:solidFill>
                  <a:srgbClr val="FFFF00"/>
                </a:solidFill>
              </a:rPr>
              <a:t>Who in German Politics Supports SME?</a:t>
            </a:r>
          </a:p>
        </p:txBody>
      </p:sp>
      <p:sp>
        <p:nvSpPr>
          <p:cNvPr id="3" name="Content Placeholder 2"/>
          <p:cNvSpPr>
            <a:spLocks noGrp="1"/>
          </p:cNvSpPr>
          <p:nvPr>
            <p:ph idx="1"/>
          </p:nvPr>
        </p:nvSpPr>
        <p:spPr>
          <a:solidFill>
            <a:schemeClr val="accent1"/>
          </a:solidFill>
        </p:spPr>
        <p:txBody>
          <a:bodyPr>
            <a:normAutofit/>
          </a:bodyPr>
          <a:lstStyle/>
          <a:p>
            <a:pPr>
              <a:lnSpc>
                <a:spcPct val="80000"/>
              </a:lnSpc>
            </a:pPr>
            <a:r>
              <a:rPr lang="en-US" altLang="ja-JP" sz="2700" smtClean="0">
                <a:solidFill>
                  <a:schemeClr val="bg1"/>
                </a:solidFill>
              </a:rPr>
              <a:t>The federal government, in particular the Federal Ministry for Economy and Technology with operational support of the German Bank for Reconstruction (KfW) and the Federal Ministry for Education and Science.  </a:t>
            </a:r>
          </a:p>
          <a:p>
            <a:pPr>
              <a:lnSpc>
                <a:spcPct val="80000"/>
              </a:lnSpc>
            </a:pPr>
            <a:r>
              <a:rPr lang="en-US" altLang="ja-JP" sz="2700" smtClean="0">
                <a:solidFill>
                  <a:schemeClr val="bg1"/>
                </a:solidFill>
              </a:rPr>
              <a:t>The 16 federal states and their ministries for economy</a:t>
            </a:r>
          </a:p>
          <a:p>
            <a:pPr>
              <a:lnSpc>
                <a:spcPct val="80000"/>
              </a:lnSpc>
              <a:buFont typeface="Arial" charset="0"/>
              <a:buNone/>
            </a:pPr>
            <a:r>
              <a:rPr lang="en-US" altLang="ja-JP" sz="2700" smtClean="0">
                <a:solidFill>
                  <a:schemeClr val="bg1"/>
                </a:solidFill>
              </a:rPr>
              <a:t>	</a:t>
            </a:r>
            <a:r>
              <a:rPr lang="en-US" altLang="ja-JP" sz="2700" i="1" smtClean="0">
                <a:solidFill>
                  <a:schemeClr val="bg1"/>
                </a:solidFill>
              </a:rPr>
              <a:t>Information on support by the federal government and the state government : http://www.foerderinfo.bund.de/en/index.php</a:t>
            </a:r>
          </a:p>
          <a:p>
            <a:pPr>
              <a:lnSpc>
                <a:spcPct val="80000"/>
              </a:lnSpc>
            </a:pPr>
            <a:r>
              <a:rPr lang="en-US" altLang="ja-JP" sz="2700" smtClean="0">
                <a:solidFill>
                  <a:schemeClr val="bg1"/>
                </a:solidFill>
              </a:rPr>
              <a:t>The local level (11442 cities and communities</a:t>
            </a:r>
            <a:r>
              <a:rPr lang="de-DE" altLang="ja-JP" sz="2700" smtClean="0">
                <a:solidFill>
                  <a:schemeClr val="bg1"/>
                </a:solidFill>
              </a:rPr>
              <a:t>)</a:t>
            </a:r>
          </a:p>
          <a:p>
            <a:pPr>
              <a:lnSpc>
                <a:spcPct val="80000"/>
              </a:lnSpc>
            </a:pPr>
            <a:endParaRPr lang="de-DE" altLang="ja-JP" sz="2700" smtClean="0">
              <a:solidFill>
                <a:schemeClr val="bg1"/>
              </a:solidFill>
            </a:endParaRPr>
          </a:p>
          <a:p>
            <a:pPr>
              <a:lnSpc>
                <a:spcPct val="80000"/>
              </a:lnSpc>
            </a:pPr>
            <a:r>
              <a:rPr lang="en-US" altLang="ja-JP" sz="2700" smtClean="0">
                <a:solidFill>
                  <a:schemeClr val="bg1"/>
                </a:solidFill>
              </a:rPr>
              <a:t>The EU influences directly and indirectly many decisions of German SME politics.</a:t>
            </a:r>
          </a:p>
        </p:txBody>
      </p:sp>
      <p:sp>
        <p:nvSpPr>
          <p:cNvPr id="4" name="Footer Placeholder 3"/>
          <p:cNvSpPr>
            <a:spLocks noGrp="1"/>
          </p:cNvSpPr>
          <p:nvPr>
            <p:ph type="ftr" sz="quarter" idx="11"/>
          </p:nvPr>
        </p:nvSpPr>
        <p:spPr/>
        <p:txBody>
          <a:bodyPr/>
          <a:lstStyle/>
          <a:p>
            <a:pPr>
              <a:defRPr/>
            </a:pPr>
            <a:r>
              <a:rPr lang="de-DE" dirty="0"/>
              <a:t>Prof. Dr. Martin POHL</a:t>
            </a:r>
            <a:endParaRPr lang="de-DE" dirty="0"/>
          </a:p>
        </p:txBody>
      </p:sp>
      <p:sp>
        <p:nvSpPr>
          <p:cNvPr id="5" name="Slide Number Placeholder 4"/>
          <p:cNvSpPr>
            <a:spLocks noGrp="1"/>
          </p:cNvSpPr>
          <p:nvPr>
            <p:ph type="sldNum" sz="quarter" idx="12"/>
          </p:nvPr>
        </p:nvSpPr>
        <p:spPr/>
        <p:txBody>
          <a:bodyPr/>
          <a:lstStyle/>
          <a:p>
            <a:pPr>
              <a:defRPr/>
            </a:pPr>
            <a:fld id="{E21E141A-E9CF-4382-BAA6-7F3FA9F66E74}" type="slidenum">
              <a:rPr lang="de-DE"/>
              <a:pPr>
                <a:defRPr/>
              </a:pPr>
              <a:t>23</a:t>
            </a:fld>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rtlCol="0">
            <a:normAutofit fontScale="90000"/>
          </a:bodyPr>
          <a:lstStyle/>
          <a:p>
            <a:pPr fontAlgn="auto">
              <a:spcAft>
                <a:spcPts val="0"/>
              </a:spcAft>
              <a:defRPr/>
            </a:pPr>
            <a:r>
              <a:rPr lang="en-US" dirty="0" smtClean="0">
                <a:solidFill>
                  <a:srgbClr val="FFFF00"/>
                </a:solidFill>
              </a:rPr>
              <a:t>Support for SME: </a:t>
            </a:r>
            <a:br>
              <a:rPr lang="en-US" dirty="0" smtClean="0">
                <a:solidFill>
                  <a:srgbClr val="FFFF00"/>
                </a:solidFill>
              </a:rPr>
            </a:br>
            <a:r>
              <a:rPr lang="en-US" dirty="0" smtClean="0">
                <a:solidFill>
                  <a:srgbClr val="FFFF00"/>
                </a:solidFill>
              </a:rPr>
              <a:t>What is German Politics Doing Today?</a:t>
            </a:r>
            <a:endParaRPr lang="en-US" dirty="0">
              <a:solidFill>
                <a:srgbClr val="FFFF00"/>
              </a:solidFill>
            </a:endParaRPr>
          </a:p>
        </p:txBody>
      </p:sp>
      <p:sp>
        <p:nvSpPr>
          <p:cNvPr id="3" name="Content Placeholder 2"/>
          <p:cNvSpPr>
            <a:spLocks noGrp="1"/>
          </p:cNvSpPr>
          <p:nvPr>
            <p:ph idx="1"/>
          </p:nvPr>
        </p:nvSpPr>
        <p:spPr>
          <a:solidFill>
            <a:schemeClr val="accent1"/>
          </a:solidFill>
        </p:spPr>
        <p:txBody>
          <a:bodyPr>
            <a:normAutofit/>
          </a:bodyPr>
          <a:lstStyle/>
          <a:p>
            <a:pPr>
              <a:lnSpc>
                <a:spcPct val="80000"/>
              </a:lnSpc>
              <a:buFont typeface="Arial" charset="0"/>
              <a:buNone/>
            </a:pPr>
            <a:r>
              <a:rPr lang="en-US" altLang="ja-JP" sz="2500" smtClean="0"/>
              <a:t>	</a:t>
            </a:r>
            <a:r>
              <a:rPr lang="en-US" altLang="ja-JP" sz="2500" smtClean="0">
                <a:solidFill>
                  <a:schemeClr val="bg1"/>
                </a:solidFill>
              </a:rPr>
              <a:t>The 99,7 % of German companies defined as SME will find themselves in very different situations depending on the economic sector they do business, its intensity of innovation, its activity in exports etc. </a:t>
            </a:r>
          </a:p>
          <a:p>
            <a:pPr>
              <a:lnSpc>
                <a:spcPct val="80000"/>
              </a:lnSpc>
              <a:buFont typeface="Arial" charset="0"/>
              <a:buNone/>
            </a:pPr>
            <a:r>
              <a:rPr lang="en-US" altLang="ja-JP" sz="2500" smtClean="0">
                <a:solidFill>
                  <a:schemeClr val="bg1"/>
                </a:solidFill>
              </a:rPr>
              <a:t>	Though, the German Ministry of Economy launched 2011 for SME a special support program: “Building on the Mittelstand: Strengthening Responsibility – Increasing the Scope for Development”. It is focusing on seven circles, which the ministry regards as crucial for the success of SME’s: </a:t>
            </a:r>
          </a:p>
          <a:p>
            <a:pPr>
              <a:lnSpc>
                <a:spcPct val="80000"/>
              </a:lnSpc>
              <a:buFont typeface="Arial" charset="0"/>
              <a:buNone/>
            </a:pPr>
            <a:r>
              <a:rPr lang="en-US" altLang="ja-JP" sz="2500" smtClean="0">
                <a:solidFill>
                  <a:schemeClr val="bg1"/>
                </a:solidFill>
              </a:rPr>
              <a:t>	1. Innovations, 2. Skilled labor, 3. Transfer of companies to the next generation and company formations, 4. Exports, 5. Finance, 6. Raw materials, energy and production efficiency, 7. Cutting bureaucracy.</a:t>
            </a:r>
          </a:p>
          <a:p>
            <a:pPr>
              <a:lnSpc>
                <a:spcPct val="80000"/>
              </a:lnSpc>
              <a:buFont typeface="Arial" charset="0"/>
              <a:buNone/>
            </a:pPr>
            <a:endParaRPr lang="en-US" altLang="ja-JP" sz="2500" smtClean="0"/>
          </a:p>
        </p:txBody>
      </p:sp>
      <p:sp>
        <p:nvSpPr>
          <p:cNvPr id="4" name="Slide Number Placeholder 3"/>
          <p:cNvSpPr>
            <a:spLocks noGrp="1"/>
          </p:cNvSpPr>
          <p:nvPr>
            <p:ph type="sldNum" sz="quarter" idx="12"/>
          </p:nvPr>
        </p:nvSpPr>
        <p:spPr/>
        <p:txBody>
          <a:bodyPr/>
          <a:lstStyle/>
          <a:p>
            <a:pPr>
              <a:defRPr/>
            </a:pPr>
            <a:fld id="{7F7BDF9E-C9F6-46F3-8AF5-F147EE55FB45}" type="slidenum">
              <a:rPr lang="de-DE"/>
              <a:pPr>
                <a:defRPr/>
              </a:pPr>
              <a:t>24</a:t>
            </a:fld>
            <a:endParaRPr lang="de-DE" dirty="0"/>
          </a:p>
        </p:txBody>
      </p:sp>
      <p:sp>
        <p:nvSpPr>
          <p:cNvPr id="5" name="Footer Placeholder 4"/>
          <p:cNvSpPr>
            <a:spLocks noGrp="1"/>
          </p:cNvSpPr>
          <p:nvPr>
            <p:ph type="ftr" sz="quarter" idx="11"/>
          </p:nvPr>
        </p:nvSpPr>
        <p:spPr/>
        <p:txBody>
          <a:bodyPr/>
          <a:lstStyle/>
          <a:p>
            <a:pPr>
              <a:defRPr/>
            </a:pPr>
            <a:r>
              <a:rPr lang="de-DE" dirty="0"/>
              <a:t>Prof. Dr. Martin POHL</a:t>
            </a: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solidFill>
            <a:schemeClr val="accent1"/>
          </a:solidFill>
        </p:spPr>
        <p:txBody>
          <a:bodyPr/>
          <a:lstStyle/>
          <a:p>
            <a:r>
              <a:rPr lang="en-US" altLang="ja-JP" smtClean="0">
                <a:solidFill>
                  <a:srgbClr val="FFFF00"/>
                </a:solidFill>
              </a:rPr>
              <a:t>What else is politics doing?</a:t>
            </a:r>
          </a:p>
        </p:txBody>
      </p:sp>
      <p:sp>
        <p:nvSpPr>
          <p:cNvPr id="3" name="Content Placeholder 2"/>
          <p:cNvSpPr>
            <a:spLocks noGrp="1"/>
          </p:cNvSpPr>
          <p:nvPr>
            <p:ph idx="1"/>
          </p:nvPr>
        </p:nvSpPr>
        <p:spPr>
          <a:solidFill>
            <a:schemeClr val="accent1"/>
          </a:solidFill>
        </p:spPr>
        <p:txBody>
          <a:bodyPr rtlCol="0">
            <a:normAutofit fontScale="92500" lnSpcReduction="10000"/>
          </a:bodyPr>
          <a:lstStyle/>
          <a:p>
            <a:pPr fontAlgn="auto">
              <a:spcAft>
                <a:spcPts val="0"/>
              </a:spcAft>
              <a:buFont typeface="Arial" pitchFamily="34" charset="0"/>
              <a:buNone/>
              <a:defRPr/>
            </a:pPr>
            <a:r>
              <a:rPr lang="en-US" dirty="0" smtClean="0">
                <a:solidFill>
                  <a:schemeClr val="bg1"/>
                </a:solidFill>
              </a:rPr>
              <a:t>	Many other political initiatives with particular focus are brought on track. Most of them have the function to convince expectations of voters or lobbying-groups. On the economy as a whole these initiatives have little impact.  </a:t>
            </a:r>
          </a:p>
          <a:p>
            <a:pPr fontAlgn="auto">
              <a:spcAft>
                <a:spcPts val="0"/>
              </a:spcAft>
              <a:buFont typeface="Arial" pitchFamily="34" charset="0"/>
              <a:buNone/>
              <a:defRPr/>
            </a:pPr>
            <a:r>
              <a:rPr lang="en-US" dirty="0" smtClean="0">
                <a:solidFill>
                  <a:schemeClr val="bg1"/>
                </a:solidFill>
              </a:rPr>
              <a:t>	An example would be the program: “Initiative Energy-Turn-Around for SME" launched on October 1</a:t>
            </a:r>
            <a:r>
              <a:rPr lang="en-US" baseline="30000" dirty="0" smtClean="0">
                <a:solidFill>
                  <a:schemeClr val="bg1"/>
                </a:solidFill>
              </a:rPr>
              <a:t>st</a:t>
            </a:r>
            <a:r>
              <a:rPr lang="en-US" dirty="0" smtClean="0">
                <a:solidFill>
                  <a:schemeClr val="bg1"/>
                </a:solidFill>
              </a:rPr>
              <a:t>, 2012. SME may receive special training how to enter into the rapidly growing market of energy-saving and renewable energies.</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de-DE" dirty="0"/>
              <a:t>Prof. Dr. Martin POHL</a:t>
            </a:r>
            <a:endParaRPr lang="de-DE" dirty="0"/>
          </a:p>
        </p:txBody>
      </p:sp>
      <p:sp>
        <p:nvSpPr>
          <p:cNvPr id="5" name="Slide Number Placeholder 4"/>
          <p:cNvSpPr>
            <a:spLocks noGrp="1"/>
          </p:cNvSpPr>
          <p:nvPr>
            <p:ph type="sldNum" sz="quarter" idx="12"/>
          </p:nvPr>
        </p:nvSpPr>
        <p:spPr/>
        <p:txBody>
          <a:bodyPr/>
          <a:lstStyle/>
          <a:p>
            <a:pPr>
              <a:defRPr/>
            </a:pPr>
            <a:fld id="{61E72CB5-1FD4-4CBE-BBED-61C2F5F9FBFF}" type="slidenum">
              <a:rPr lang="de-DE"/>
              <a:pPr>
                <a:defRPr/>
              </a:pPr>
              <a:t>25</a:t>
            </a:fld>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solidFill>
            <a:schemeClr val="accent1"/>
          </a:solidFill>
        </p:spPr>
        <p:txBody>
          <a:bodyPr/>
          <a:lstStyle/>
          <a:p>
            <a:r>
              <a:rPr lang="en-US" altLang="ja-JP" sz="3400" smtClean="0">
                <a:solidFill>
                  <a:srgbClr val="FFFF00"/>
                </a:solidFill>
              </a:rPr>
              <a:t>Digression: What did the government do </a:t>
            </a:r>
            <a:br>
              <a:rPr lang="en-US" altLang="ja-JP" sz="3400" smtClean="0">
                <a:solidFill>
                  <a:srgbClr val="FFFF00"/>
                </a:solidFill>
              </a:rPr>
            </a:br>
            <a:r>
              <a:rPr lang="en-US" altLang="ja-JP" sz="3400" smtClean="0">
                <a:solidFill>
                  <a:srgbClr val="FFFF00"/>
                </a:solidFill>
              </a:rPr>
              <a:t> for SME after the Lehmann-crises</a:t>
            </a:r>
          </a:p>
        </p:txBody>
      </p:sp>
      <p:sp>
        <p:nvSpPr>
          <p:cNvPr id="3" name="Content Placeholder 2"/>
          <p:cNvSpPr>
            <a:spLocks noGrp="1"/>
          </p:cNvSpPr>
          <p:nvPr>
            <p:ph idx="1"/>
          </p:nvPr>
        </p:nvSpPr>
        <p:spPr>
          <a:solidFill>
            <a:schemeClr val="accent1"/>
          </a:solidFill>
        </p:spPr>
        <p:txBody>
          <a:bodyPr>
            <a:normAutofit/>
          </a:bodyPr>
          <a:lstStyle/>
          <a:p>
            <a:pPr>
              <a:lnSpc>
                <a:spcPct val="80000"/>
              </a:lnSpc>
            </a:pPr>
            <a:r>
              <a:rPr lang="en-US" altLang="ja-JP" sz="2200" smtClean="0">
                <a:solidFill>
                  <a:schemeClr val="bg1"/>
                </a:solidFill>
              </a:rPr>
              <a:t>IMF estimated that Germany spent of stimulus-programs:</a:t>
            </a:r>
          </a:p>
          <a:p>
            <a:pPr>
              <a:lnSpc>
                <a:spcPct val="80000"/>
              </a:lnSpc>
              <a:buFont typeface="Arial" charset="0"/>
              <a:buNone/>
            </a:pPr>
            <a:r>
              <a:rPr lang="en-US" altLang="ja-JP" sz="2200" smtClean="0">
                <a:solidFill>
                  <a:schemeClr val="bg1"/>
                </a:solidFill>
              </a:rPr>
              <a:t>	2008: 0,1% of GDP, 2009: 1,6 GDP, 2010: 0,9%</a:t>
            </a:r>
          </a:p>
          <a:p>
            <a:pPr>
              <a:lnSpc>
                <a:spcPct val="80000"/>
              </a:lnSpc>
            </a:pPr>
            <a:r>
              <a:rPr lang="en-US" altLang="ja-JP" sz="2200" smtClean="0">
                <a:solidFill>
                  <a:schemeClr val="bg1"/>
                </a:solidFill>
              </a:rPr>
              <a:t>Some elements of the stimulus programs:</a:t>
            </a:r>
          </a:p>
          <a:p>
            <a:pPr lvl="1">
              <a:lnSpc>
                <a:spcPct val="80000"/>
              </a:lnSpc>
            </a:pPr>
            <a:r>
              <a:rPr lang="en-US" altLang="ja-JP" sz="2000" smtClean="0">
                <a:solidFill>
                  <a:schemeClr val="bg1"/>
                </a:solidFill>
              </a:rPr>
              <a:t>Short-time-work-subsidies were permitted up to 24 months (usually up to 12 months).</a:t>
            </a:r>
          </a:p>
          <a:p>
            <a:pPr lvl="1">
              <a:lnSpc>
                <a:spcPct val="80000"/>
              </a:lnSpc>
            </a:pPr>
            <a:r>
              <a:rPr lang="en-US" altLang="ja-JP" sz="2000" smtClean="0">
                <a:solidFill>
                  <a:schemeClr val="bg1"/>
                </a:solidFill>
              </a:rPr>
              <a:t>For old cars a premium was paid when buying an energy-efficient new car.</a:t>
            </a:r>
          </a:p>
          <a:p>
            <a:pPr lvl="1">
              <a:lnSpc>
                <a:spcPct val="80000"/>
              </a:lnSpc>
            </a:pPr>
            <a:r>
              <a:rPr lang="en-US" altLang="ja-JP" sz="2000" smtClean="0">
                <a:solidFill>
                  <a:schemeClr val="bg1"/>
                </a:solidFill>
              </a:rPr>
              <a:t>Already decided public construction works were pulled forward.</a:t>
            </a:r>
          </a:p>
          <a:p>
            <a:pPr lvl="1">
              <a:lnSpc>
                <a:spcPct val="80000"/>
              </a:lnSpc>
            </a:pPr>
            <a:r>
              <a:rPr lang="en-US" altLang="ja-JP" sz="2000" smtClean="0">
                <a:solidFill>
                  <a:schemeClr val="bg1"/>
                </a:solidFill>
              </a:rPr>
              <a:t>Through the Bank for Reconstruction about 100 Bio. € were provided to supply private companies with short term loans (Note: German Companies are mainly financed with bank loans, not by equity).</a:t>
            </a:r>
          </a:p>
          <a:p>
            <a:pPr>
              <a:lnSpc>
                <a:spcPct val="80000"/>
              </a:lnSpc>
            </a:pPr>
            <a:r>
              <a:rPr lang="en-US" altLang="ja-JP" sz="2200" smtClean="0">
                <a:solidFill>
                  <a:schemeClr val="bg1"/>
                </a:solidFill>
              </a:rPr>
              <a:t>All programs were ended latest 2011.  All programs were not focused specifically on a particular size of company, including SME.</a:t>
            </a:r>
          </a:p>
          <a:p>
            <a:pPr>
              <a:lnSpc>
                <a:spcPct val="80000"/>
              </a:lnSpc>
            </a:pPr>
            <a:endParaRPr lang="en-US" altLang="ja-JP" sz="2200" smtClean="0">
              <a:solidFill>
                <a:schemeClr val="bg1"/>
              </a:solidFill>
            </a:endParaRPr>
          </a:p>
          <a:p>
            <a:pPr>
              <a:lnSpc>
                <a:spcPct val="80000"/>
              </a:lnSpc>
              <a:buFont typeface="Arial" charset="0"/>
              <a:buNone/>
            </a:pPr>
            <a:r>
              <a:rPr lang="en-US" altLang="ja-JP" sz="1100" smtClean="0">
                <a:solidFill>
                  <a:schemeClr val="bg1"/>
                </a:solidFill>
              </a:rPr>
              <a:t>	Source: </a:t>
            </a:r>
            <a:r>
              <a:rPr lang="en-US" altLang="ja-JP" sz="1100" smtClean="0">
                <a:solidFill>
                  <a:schemeClr val="bg1"/>
                </a:solidFill>
                <a:hlinkClick r:id="rId3"/>
              </a:rPr>
              <a:t>http://de.wikipedia.org/wiki/Konjunkturpaket_II</a:t>
            </a:r>
            <a:r>
              <a:rPr lang="en-US" altLang="ja-JP" sz="1100" smtClean="0">
                <a:solidFill>
                  <a:schemeClr val="bg1"/>
                </a:solidFill>
              </a:rPr>
              <a:t> &lt;accessed: 15 Nov. 2012, in German only&gt;</a:t>
            </a:r>
          </a:p>
        </p:txBody>
      </p:sp>
      <p:sp>
        <p:nvSpPr>
          <p:cNvPr id="4" name="Slide Number Placeholder 3"/>
          <p:cNvSpPr>
            <a:spLocks noGrp="1"/>
          </p:cNvSpPr>
          <p:nvPr>
            <p:ph type="sldNum" sz="quarter" idx="12"/>
          </p:nvPr>
        </p:nvSpPr>
        <p:spPr/>
        <p:txBody>
          <a:bodyPr/>
          <a:lstStyle/>
          <a:p>
            <a:pPr>
              <a:defRPr/>
            </a:pPr>
            <a:fld id="{98ECE368-B932-44E0-BF46-A90325BB19FF}" type="slidenum">
              <a:rPr lang="de-DE"/>
              <a:pPr>
                <a:defRPr/>
              </a:pPr>
              <a:t>26</a:t>
            </a:fld>
            <a:endParaRPr lang="de-DE" dirty="0"/>
          </a:p>
        </p:txBody>
      </p:sp>
      <p:sp>
        <p:nvSpPr>
          <p:cNvPr id="5" name="Footer Placeholder 4"/>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274638"/>
            <a:ext cx="8229600" cy="944562"/>
          </a:xfrm>
          <a:solidFill>
            <a:schemeClr val="accent1"/>
          </a:solidFill>
        </p:spPr>
        <p:txBody>
          <a:bodyPr/>
          <a:lstStyle/>
          <a:p>
            <a:r>
              <a:rPr lang="en-GB" altLang="ja-JP" sz="3400" smtClean="0">
                <a:solidFill>
                  <a:srgbClr val="FFFF00"/>
                </a:solidFill>
              </a:rPr>
              <a:t>Digression:“Small Business Act”</a:t>
            </a:r>
            <a:br>
              <a:rPr lang="en-GB" altLang="ja-JP" sz="3400" smtClean="0">
                <a:solidFill>
                  <a:srgbClr val="FFFF00"/>
                </a:solidFill>
              </a:rPr>
            </a:br>
            <a:r>
              <a:rPr lang="en-GB" altLang="ja-JP" sz="3400" smtClean="0">
                <a:solidFill>
                  <a:srgbClr val="FFFF00"/>
                </a:solidFill>
              </a:rPr>
              <a:t> of the EU-Commission</a:t>
            </a:r>
            <a:endParaRPr lang="de-DE" altLang="ja-JP" sz="3400" smtClean="0">
              <a:solidFill>
                <a:srgbClr val="FFFF00"/>
              </a:solidFill>
            </a:endParaRPr>
          </a:p>
        </p:txBody>
      </p:sp>
      <p:sp>
        <p:nvSpPr>
          <p:cNvPr id="3" name="Content Placeholder 2"/>
          <p:cNvSpPr>
            <a:spLocks noGrp="1"/>
          </p:cNvSpPr>
          <p:nvPr>
            <p:ph idx="1"/>
          </p:nvPr>
        </p:nvSpPr>
        <p:spPr>
          <a:xfrm>
            <a:off x="381000" y="1371600"/>
            <a:ext cx="8382000" cy="5029200"/>
          </a:xfrm>
          <a:solidFill>
            <a:schemeClr val="accent1"/>
          </a:solidFill>
        </p:spPr>
        <p:txBody>
          <a:bodyPr>
            <a:normAutofit/>
          </a:bodyPr>
          <a:lstStyle/>
          <a:p>
            <a:pPr>
              <a:lnSpc>
                <a:spcPct val="80000"/>
              </a:lnSpc>
              <a:buFont typeface="Arial" charset="0"/>
              <a:buNone/>
            </a:pPr>
            <a:r>
              <a:rPr lang="en-GB" altLang="ja-JP" sz="1800" smtClean="0">
                <a:solidFill>
                  <a:schemeClr val="bg1"/>
                </a:solidFill>
              </a:rPr>
              <a:t>	(Note: The Small Business Act is a </a:t>
            </a:r>
            <a:r>
              <a:rPr lang="en-GB" altLang="ja-JP" sz="1800" u="sng" smtClean="0">
                <a:solidFill>
                  <a:schemeClr val="bg1"/>
                </a:solidFill>
              </a:rPr>
              <a:t>recommendation</a:t>
            </a:r>
            <a:r>
              <a:rPr lang="en-GB" altLang="ja-JP" sz="1800" smtClean="0">
                <a:solidFill>
                  <a:schemeClr val="bg1"/>
                </a:solidFill>
              </a:rPr>
              <a:t> (“member states are invited ...”) of the EU-Commission towards the member-states.)</a:t>
            </a:r>
          </a:p>
          <a:p>
            <a:pPr>
              <a:lnSpc>
                <a:spcPct val="80000"/>
              </a:lnSpc>
              <a:buFont typeface="Arial" charset="0"/>
              <a:buNone/>
            </a:pPr>
            <a:r>
              <a:rPr lang="en-GB" altLang="ja-JP" sz="1800" smtClean="0">
                <a:solidFill>
                  <a:schemeClr val="bg1"/>
                </a:solidFill>
              </a:rPr>
              <a:t>I	</a:t>
            </a:r>
            <a:r>
              <a:rPr lang="en-GB" altLang="ja-JP" sz="2000" smtClean="0">
                <a:solidFill>
                  <a:schemeClr val="bg1"/>
                </a:solidFill>
              </a:rPr>
              <a:t>Create an environment in which entrepreneurs and family businesses can thrive and entrepreneurship is rewarded. </a:t>
            </a:r>
            <a:endParaRPr lang="en-US" altLang="ja-JP" sz="2000" smtClean="0">
              <a:solidFill>
                <a:schemeClr val="bg1"/>
              </a:solidFill>
            </a:endParaRPr>
          </a:p>
          <a:p>
            <a:pPr>
              <a:lnSpc>
                <a:spcPct val="80000"/>
              </a:lnSpc>
              <a:buFont typeface="Arial" charset="0"/>
              <a:buNone/>
            </a:pPr>
            <a:r>
              <a:rPr lang="en-GB" altLang="ja-JP" sz="2000" smtClean="0">
                <a:solidFill>
                  <a:schemeClr val="bg1"/>
                </a:solidFill>
              </a:rPr>
              <a:t>II	Ensure that honest entrepreneurs who have faced bankruptcy quickly get a second chance. </a:t>
            </a:r>
            <a:endParaRPr lang="en-US" altLang="ja-JP" sz="2000" smtClean="0">
              <a:solidFill>
                <a:schemeClr val="bg1"/>
              </a:solidFill>
            </a:endParaRPr>
          </a:p>
          <a:p>
            <a:pPr>
              <a:lnSpc>
                <a:spcPct val="80000"/>
              </a:lnSpc>
              <a:buFont typeface="Arial" charset="0"/>
              <a:buNone/>
            </a:pPr>
            <a:r>
              <a:rPr lang="en-GB" altLang="ja-JP" sz="2000" smtClean="0">
                <a:solidFill>
                  <a:schemeClr val="bg1"/>
                </a:solidFill>
              </a:rPr>
              <a:t>III	Design rules according to the “Think Small First” principle.</a:t>
            </a:r>
            <a:endParaRPr lang="en-US" altLang="ja-JP" sz="2000" smtClean="0">
              <a:solidFill>
                <a:schemeClr val="bg1"/>
              </a:solidFill>
            </a:endParaRPr>
          </a:p>
          <a:p>
            <a:pPr>
              <a:lnSpc>
                <a:spcPct val="80000"/>
              </a:lnSpc>
              <a:buFont typeface="Arial" charset="0"/>
              <a:buNone/>
            </a:pPr>
            <a:r>
              <a:rPr lang="en-GB" altLang="ja-JP" sz="2000" smtClean="0">
                <a:solidFill>
                  <a:schemeClr val="bg1"/>
                </a:solidFill>
              </a:rPr>
              <a:t>IV	Make public administrations responsive to SMEs’ needs.</a:t>
            </a:r>
            <a:endParaRPr lang="en-US" altLang="ja-JP" sz="2000" smtClean="0">
              <a:solidFill>
                <a:schemeClr val="bg1"/>
              </a:solidFill>
            </a:endParaRPr>
          </a:p>
          <a:p>
            <a:pPr>
              <a:lnSpc>
                <a:spcPct val="80000"/>
              </a:lnSpc>
              <a:buFont typeface="Arial" charset="0"/>
              <a:buNone/>
            </a:pPr>
            <a:r>
              <a:rPr lang="en-GB" altLang="ja-JP" sz="2000" smtClean="0">
                <a:solidFill>
                  <a:schemeClr val="bg1"/>
                </a:solidFill>
              </a:rPr>
              <a:t>V	Adapt public policy tools to SME needs: facilitate SMEs’ participation in public procurement and better use State Aid possibilities for SMEs. </a:t>
            </a:r>
            <a:endParaRPr lang="en-US" altLang="ja-JP" sz="2000" smtClean="0">
              <a:solidFill>
                <a:schemeClr val="bg1"/>
              </a:solidFill>
            </a:endParaRPr>
          </a:p>
          <a:p>
            <a:pPr>
              <a:lnSpc>
                <a:spcPct val="80000"/>
              </a:lnSpc>
              <a:buFont typeface="Arial" charset="0"/>
              <a:buNone/>
            </a:pPr>
            <a:r>
              <a:rPr lang="en-GB" altLang="ja-JP" sz="2000" smtClean="0">
                <a:solidFill>
                  <a:schemeClr val="bg1"/>
                </a:solidFill>
              </a:rPr>
              <a:t>VI	Facilitate SMEs’ access to finance and develop a legal and business environment supportive to timely payments in commercial transactions.</a:t>
            </a:r>
            <a:endParaRPr lang="en-US" altLang="ja-JP" sz="2000" smtClean="0">
              <a:solidFill>
                <a:schemeClr val="bg1"/>
              </a:solidFill>
            </a:endParaRPr>
          </a:p>
          <a:p>
            <a:pPr>
              <a:lnSpc>
                <a:spcPct val="80000"/>
              </a:lnSpc>
              <a:buFont typeface="Arial" charset="0"/>
              <a:buNone/>
            </a:pPr>
            <a:r>
              <a:rPr lang="en-GB" altLang="ja-JP" sz="2000" smtClean="0">
                <a:solidFill>
                  <a:schemeClr val="bg1"/>
                </a:solidFill>
              </a:rPr>
              <a:t>VII	Help SMEs to benefit more from the opportunities offered by the Single Market. </a:t>
            </a:r>
            <a:endParaRPr lang="en-US" altLang="ja-JP" sz="2000" smtClean="0">
              <a:solidFill>
                <a:schemeClr val="bg1"/>
              </a:solidFill>
            </a:endParaRPr>
          </a:p>
          <a:p>
            <a:pPr>
              <a:lnSpc>
                <a:spcPct val="80000"/>
              </a:lnSpc>
              <a:buFont typeface="Arial" charset="0"/>
              <a:buNone/>
            </a:pPr>
            <a:r>
              <a:rPr lang="en-GB" altLang="ja-JP" sz="2000" smtClean="0">
                <a:solidFill>
                  <a:schemeClr val="bg1"/>
                </a:solidFill>
              </a:rPr>
              <a:t>VIII	Promote the upgrading of skills in SMEs and all forms of innovation.</a:t>
            </a:r>
            <a:endParaRPr lang="en-US" altLang="ja-JP" sz="2000" smtClean="0">
              <a:solidFill>
                <a:schemeClr val="bg1"/>
              </a:solidFill>
            </a:endParaRPr>
          </a:p>
          <a:p>
            <a:pPr>
              <a:lnSpc>
                <a:spcPct val="80000"/>
              </a:lnSpc>
              <a:buFont typeface="Arial" charset="0"/>
              <a:buNone/>
            </a:pPr>
            <a:r>
              <a:rPr lang="en-GB" altLang="ja-JP" sz="2000" smtClean="0">
                <a:solidFill>
                  <a:schemeClr val="bg1"/>
                </a:solidFill>
              </a:rPr>
              <a:t>IX	Enable SMEs to turn environmental challenges into opportunities. </a:t>
            </a:r>
            <a:endParaRPr lang="en-US" altLang="ja-JP" sz="2000" smtClean="0">
              <a:solidFill>
                <a:schemeClr val="bg1"/>
              </a:solidFill>
            </a:endParaRPr>
          </a:p>
          <a:p>
            <a:pPr>
              <a:lnSpc>
                <a:spcPct val="80000"/>
              </a:lnSpc>
              <a:buFont typeface="Arial" charset="0"/>
              <a:buNone/>
            </a:pPr>
            <a:r>
              <a:rPr lang="en-GB" altLang="ja-JP" sz="2000" smtClean="0">
                <a:solidFill>
                  <a:schemeClr val="bg1"/>
                </a:solidFill>
              </a:rPr>
              <a:t>X	Encourage and support SMEs to benefit from the growth of markets. </a:t>
            </a:r>
          </a:p>
          <a:p>
            <a:pPr>
              <a:lnSpc>
                <a:spcPct val="80000"/>
              </a:lnSpc>
              <a:buFont typeface="Arial" charset="0"/>
              <a:buNone/>
            </a:pPr>
            <a:r>
              <a:rPr lang="en-GB" altLang="ja-JP" sz="800" smtClean="0">
                <a:solidFill>
                  <a:schemeClr val="bg1"/>
                </a:solidFill>
              </a:rPr>
              <a:t>Source: </a:t>
            </a:r>
            <a:r>
              <a:rPr lang="en-GB" altLang="ja-JP" sz="800" smtClean="0">
                <a:solidFill>
                  <a:schemeClr val="bg1"/>
                </a:solidFill>
                <a:hlinkClick r:id="rId3"/>
              </a:rPr>
              <a:t>http://eur-lex.europa.eu/LexUriServ/LexUriServ.do?uri=CELEX:52008DC0394:DE:NOT</a:t>
            </a:r>
            <a:r>
              <a:rPr lang="en-GB" altLang="ja-JP" sz="800" smtClean="0">
                <a:solidFill>
                  <a:schemeClr val="bg1"/>
                </a:solidFill>
              </a:rPr>
              <a:t> &lt;accessed Nov 15, 2012&gt;</a:t>
            </a:r>
            <a:endParaRPr lang="en-US" altLang="ja-JP" sz="800" smtClean="0">
              <a:solidFill>
                <a:schemeClr val="bg1"/>
              </a:solidFill>
            </a:endParaRPr>
          </a:p>
        </p:txBody>
      </p:sp>
      <p:sp>
        <p:nvSpPr>
          <p:cNvPr id="4" name="Slide Number Placeholder 3"/>
          <p:cNvSpPr>
            <a:spLocks noGrp="1"/>
          </p:cNvSpPr>
          <p:nvPr>
            <p:ph type="sldNum" sz="quarter" idx="12"/>
          </p:nvPr>
        </p:nvSpPr>
        <p:spPr/>
        <p:txBody>
          <a:bodyPr/>
          <a:lstStyle/>
          <a:p>
            <a:pPr>
              <a:defRPr/>
            </a:pPr>
            <a:fld id="{4F80623D-503B-4A73-B198-D22CCBF5C2D0}" type="slidenum">
              <a:rPr lang="de-DE"/>
              <a:pPr>
                <a:defRPr/>
              </a:pPr>
              <a:t>27</a:t>
            </a:fld>
            <a:endParaRPr lang="de-DE" dirty="0"/>
          </a:p>
        </p:txBody>
      </p:sp>
      <p:sp>
        <p:nvSpPr>
          <p:cNvPr id="5" name="Footer Placeholder 4"/>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solidFill>
            <a:schemeClr val="accent1"/>
          </a:solidFill>
        </p:spPr>
        <p:txBody>
          <a:bodyPr/>
          <a:lstStyle/>
          <a:p>
            <a:r>
              <a:rPr lang="en-US" altLang="ja-JP" sz="3200" smtClean="0">
                <a:solidFill>
                  <a:srgbClr val="FFFF00"/>
                </a:solidFill>
              </a:rPr>
              <a:t>Today‘s Contributions of SME to the </a:t>
            </a:r>
            <a:br>
              <a:rPr lang="en-US" altLang="ja-JP" sz="3200" smtClean="0">
                <a:solidFill>
                  <a:srgbClr val="FFFF00"/>
                </a:solidFill>
              </a:rPr>
            </a:br>
            <a:r>
              <a:rPr lang="en-US" altLang="ja-JP" sz="3200" smtClean="0">
                <a:solidFill>
                  <a:srgbClr val="FFFF00"/>
                </a:solidFill>
              </a:rPr>
              <a:t>German Economy</a:t>
            </a:r>
            <a:endParaRPr lang="de-DE" altLang="ja-JP" sz="3200" smtClean="0"/>
          </a:p>
        </p:txBody>
      </p:sp>
      <p:sp>
        <p:nvSpPr>
          <p:cNvPr id="3" name="Content Placeholder 2"/>
          <p:cNvSpPr>
            <a:spLocks noGrp="1"/>
          </p:cNvSpPr>
          <p:nvPr>
            <p:ph idx="1"/>
          </p:nvPr>
        </p:nvSpPr>
        <p:spPr>
          <a:solidFill>
            <a:schemeClr val="accent1"/>
          </a:solidFill>
        </p:spPr>
        <p:txBody>
          <a:bodyPr>
            <a:normAutofit/>
          </a:bodyPr>
          <a:lstStyle/>
          <a:p>
            <a:pPr>
              <a:lnSpc>
                <a:spcPct val="90000"/>
              </a:lnSpc>
              <a:buFont typeface="Arial" charset="0"/>
              <a:buNone/>
            </a:pPr>
            <a:r>
              <a:rPr lang="en-US" altLang="ja-JP" sz="2700" smtClean="0"/>
              <a:t>	</a:t>
            </a:r>
            <a:endParaRPr lang="en-US" altLang="ja-JP" sz="2700" smtClean="0">
              <a:solidFill>
                <a:schemeClr val="bg1"/>
              </a:solidFill>
            </a:endParaRPr>
          </a:p>
          <a:p>
            <a:pPr lvl="1">
              <a:lnSpc>
                <a:spcPct val="90000"/>
              </a:lnSpc>
            </a:pPr>
            <a:r>
              <a:rPr lang="en-US" altLang="ja-JP" sz="2400" u="sng" smtClean="0">
                <a:solidFill>
                  <a:schemeClr val="bg1"/>
                </a:solidFill>
              </a:rPr>
              <a:t>Employment</a:t>
            </a:r>
            <a:r>
              <a:rPr lang="en-US" altLang="ja-JP" sz="2400" smtClean="0">
                <a:solidFill>
                  <a:schemeClr val="bg1"/>
                </a:solidFill>
              </a:rPr>
              <a:t>: The often labor-intensive production of SME make them easier to create jobs. But: often SME-jobs are low paid -or- SME’s cannot find suitable qualified staff.</a:t>
            </a:r>
          </a:p>
          <a:p>
            <a:pPr lvl="1">
              <a:lnSpc>
                <a:spcPct val="90000"/>
              </a:lnSpc>
              <a:buFont typeface="Arial" charset="0"/>
              <a:buNone/>
            </a:pPr>
            <a:r>
              <a:rPr lang="en-US" altLang="ja-JP" sz="2400" smtClean="0">
                <a:solidFill>
                  <a:schemeClr val="bg1"/>
                </a:solidFill>
              </a:rPr>
              <a:t>	</a:t>
            </a:r>
            <a:r>
              <a:rPr lang="en-US" altLang="ja-JP" sz="2400" i="1" smtClean="0">
                <a:solidFill>
                  <a:schemeClr val="bg1"/>
                </a:solidFill>
              </a:rPr>
              <a:t>Political risk: Young people at the (lower) end of the education pyramid are left without a suitable education.</a:t>
            </a:r>
          </a:p>
          <a:p>
            <a:pPr lvl="1">
              <a:lnSpc>
                <a:spcPct val="90000"/>
              </a:lnSpc>
            </a:pPr>
            <a:r>
              <a:rPr lang="en-US" altLang="ja-JP" sz="2400" u="sng" smtClean="0">
                <a:solidFill>
                  <a:schemeClr val="bg1"/>
                </a:solidFill>
              </a:rPr>
              <a:t>Structural Change</a:t>
            </a:r>
            <a:r>
              <a:rPr lang="en-US" altLang="ja-JP" sz="2400" smtClean="0">
                <a:solidFill>
                  <a:schemeClr val="bg1"/>
                </a:solidFill>
              </a:rPr>
              <a:t>: The cycles of technical development are becoming shorter. SME may help to compete in these global cycles – in best case by leap frogging.</a:t>
            </a:r>
          </a:p>
          <a:p>
            <a:pPr lvl="1">
              <a:lnSpc>
                <a:spcPct val="90000"/>
              </a:lnSpc>
              <a:buFont typeface="Arial" charset="0"/>
              <a:buNone/>
            </a:pPr>
            <a:r>
              <a:rPr lang="en-US" altLang="ja-JP" sz="2400" smtClean="0">
                <a:solidFill>
                  <a:schemeClr val="bg1"/>
                </a:solidFill>
              </a:rPr>
              <a:t>	Political risk: </a:t>
            </a:r>
            <a:r>
              <a:rPr lang="en-US" altLang="ja-JP" sz="2400" i="1" smtClean="0">
                <a:solidFill>
                  <a:schemeClr val="bg1"/>
                </a:solidFill>
              </a:rPr>
              <a:t>Following a short-term orientated preserving structural policy.</a:t>
            </a:r>
          </a:p>
        </p:txBody>
      </p:sp>
      <p:sp>
        <p:nvSpPr>
          <p:cNvPr id="4" name="Slide Number Placeholder 3"/>
          <p:cNvSpPr>
            <a:spLocks noGrp="1"/>
          </p:cNvSpPr>
          <p:nvPr>
            <p:ph type="sldNum" sz="quarter" idx="12"/>
          </p:nvPr>
        </p:nvSpPr>
        <p:spPr/>
        <p:txBody>
          <a:bodyPr/>
          <a:lstStyle/>
          <a:p>
            <a:pPr>
              <a:defRPr/>
            </a:pPr>
            <a:fld id="{DDBBE2D6-E5BC-4A8C-9554-7871BA43A6AA}" type="slidenum">
              <a:rPr lang="de-DE"/>
              <a:pPr>
                <a:defRPr/>
              </a:pPr>
              <a:t>28</a:t>
            </a:fld>
            <a:endParaRPr lang="de-DE" dirty="0"/>
          </a:p>
        </p:txBody>
      </p:sp>
      <p:sp>
        <p:nvSpPr>
          <p:cNvPr id="5" name="Footer Placeholder 4"/>
          <p:cNvSpPr>
            <a:spLocks noGrp="1"/>
          </p:cNvSpPr>
          <p:nvPr>
            <p:ph type="ftr" sz="quarter" idx="11"/>
          </p:nvPr>
        </p:nvSpPr>
        <p:spPr/>
        <p:txBody>
          <a:bodyPr/>
          <a:lstStyle/>
          <a:p>
            <a:pPr>
              <a:defRPr/>
            </a:pPr>
            <a:r>
              <a:rPr lang="de-DE" dirty="0"/>
              <a:t>Prof. Dr. Martin POHL</a:t>
            </a: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solidFill>
            <a:schemeClr val="accent1"/>
          </a:solidFill>
        </p:spPr>
        <p:txBody>
          <a:bodyPr/>
          <a:lstStyle/>
          <a:p>
            <a:r>
              <a:rPr lang="en-US" altLang="ja-JP" sz="3200" smtClean="0">
                <a:solidFill>
                  <a:srgbClr val="FFFF00"/>
                </a:solidFill>
              </a:rPr>
              <a:t>Today‘s Contributions of SME to the </a:t>
            </a:r>
            <a:br>
              <a:rPr lang="en-US" altLang="ja-JP" sz="3200" smtClean="0">
                <a:solidFill>
                  <a:srgbClr val="FFFF00"/>
                </a:solidFill>
              </a:rPr>
            </a:br>
            <a:r>
              <a:rPr lang="en-US" altLang="ja-JP" sz="3200" smtClean="0">
                <a:solidFill>
                  <a:srgbClr val="FFFF00"/>
                </a:solidFill>
              </a:rPr>
              <a:t>German Economy</a:t>
            </a:r>
            <a:endParaRPr lang="de-DE" altLang="ja-JP" sz="3200" smtClean="0"/>
          </a:p>
        </p:txBody>
      </p:sp>
      <p:sp>
        <p:nvSpPr>
          <p:cNvPr id="49154" name="Content Placeholder 2"/>
          <p:cNvSpPr>
            <a:spLocks noGrp="1"/>
          </p:cNvSpPr>
          <p:nvPr>
            <p:ph idx="1"/>
          </p:nvPr>
        </p:nvSpPr>
        <p:spPr>
          <a:solidFill>
            <a:schemeClr val="accent1"/>
          </a:solidFill>
        </p:spPr>
        <p:txBody>
          <a:bodyPr/>
          <a:lstStyle/>
          <a:p>
            <a:pPr lvl="1"/>
            <a:r>
              <a:rPr lang="en-US" altLang="ja-JP" u="sng" smtClean="0">
                <a:solidFill>
                  <a:schemeClr val="bg1"/>
                </a:solidFill>
              </a:rPr>
              <a:t>Global Economy</a:t>
            </a:r>
            <a:r>
              <a:rPr lang="en-US" altLang="ja-JP" smtClean="0">
                <a:solidFill>
                  <a:schemeClr val="bg1"/>
                </a:solidFill>
              </a:rPr>
              <a:t>: More than 300.000 SME are involved in exports.</a:t>
            </a:r>
          </a:p>
          <a:p>
            <a:pPr lvl="1">
              <a:buFont typeface="Arial" charset="0"/>
              <a:buNone/>
            </a:pPr>
            <a:r>
              <a:rPr lang="en-US" altLang="ja-JP" smtClean="0">
                <a:solidFill>
                  <a:schemeClr val="bg1"/>
                </a:solidFill>
              </a:rPr>
              <a:t>	</a:t>
            </a:r>
            <a:r>
              <a:rPr lang="en-US" altLang="ja-JP" sz="2600" i="1" smtClean="0">
                <a:solidFill>
                  <a:schemeClr val="bg1"/>
                </a:solidFill>
              </a:rPr>
              <a:t>Political risk: exports are enforced because of (temporary) sluggish home markets.</a:t>
            </a:r>
          </a:p>
          <a:p>
            <a:pPr lvl="1"/>
            <a:r>
              <a:rPr lang="en-US" altLang="ja-JP" u="sng" smtClean="0">
                <a:solidFill>
                  <a:schemeClr val="bg1"/>
                </a:solidFill>
              </a:rPr>
              <a:t>Innovation</a:t>
            </a:r>
            <a:r>
              <a:rPr lang="en-US" altLang="ja-JP" smtClean="0">
                <a:solidFill>
                  <a:schemeClr val="bg1"/>
                </a:solidFill>
              </a:rPr>
              <a:t>: The success of SME is based on innovation, however, only about 30.000 SME’s are involved in permanent research.</a:t>
            </a:r>
          </a:p>
          <a:p>
            <a:pPr lvl="1">
              <a:buFont typeface="Arial" charset="0"/>
              <a:buNone/>
            </a:pPr>
            <a:r>
              <a:rPr lang="en-US" altLang="ja-JP" smtClean="0">
                <a:solidFill>
                  <a:schemeClr val="bg1"/>
                </a:solidFill>
              </a:rPr>
              <a:t>	</a:t>
            </a:r>
            <a:r>
              <a:rPr lang="en-US" altLang="ja-JP" sz="2600" i="1" smtClean="0">
                <a:solidFill>
                  <a:schemeClr val="bg1"/>
                </a:solidFill>
              </a:rPr>
              <a:t>Political risk: SME cannot employ specialists to manage the complex bureaucratic structures for public funding supporting innovation.</a:t>
            </a:r>
          </a:p>
          <a:p>
            <a:endParaRPr lang="de-DE" altLang="ja-JP" smtClean="0"/>
          </a:p>
        </p:txBody>
      </p:sp>
      <p:sp>
        <p:nvSpPr>
          <p:cNvPr id="4" name="Slide Number Placeholder 3"/>
          <p:cNvSpPr>
            <a:spLocks noGrp="1"/>
          </p:cNvSpPr>
          <p:nvPr>
            <p:ph type="sldNum" sz="quarter" idx="12"/>
          </p:nvPr>
        </p:nvSpPr>
        <p:spPr/>
        <p:txBody>
          <a:bodyPr/>
          <a:lstStyle/>
          <a:p>
            <a:pPr>
              <a:defRPr/>
            </a:pPr>
            <a:fld id="{A1487921-F703-4463-A15B-C43EEC742D51}" type="slidenum">
              <a:rPr lang="de-DE"/>
              <a:pPr>
                <a:defRPr/>
              </a:pPr>
              <a:t>29</a:t>
            </a:fld>
            <a:endParaRPr lang="de-DE" dirty="0"/>
          </a:p>
        </p:txBody>
      </p:sp>
      <p:sp>
        <p:nvSpPr>
          <p:cNvPr id="5" name="Footer Placeholder 4"/>
          <p:cNvSpPr>
            <a:spLocks noGrp="1"/>
          </p:cNvSpPr>
          <p:nvPr>
            <p:ph type="ftr" sz="quarter" idx="11"/>
          </p:nvPr>
        </p:nvSpPr>
        <p:spPr/>
        <p:txBody>
          <a:bodyPr/>
          <a:lstStyle/>
          <a:p>
            <a:pPr>
              <a:defRPr/>
            </a:pPr>
            <a:r>
              <a:rPr lang="de-DE" dirty="0"/>
              <a:t>Prof. Dr. Martin POHL</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rtlCol="0">
            <a:normAutofit fontScale="90000"/>
          </a:bodyPr>
          <a:lstStyle/>
          <a:p>
            <a:pPr fontAlgn="auto">
              <a:spcAft>
                <a:spcPts val="0"/>
              </a:spcAft>
              <a:defRPr/>
            </a:pPr>
            <a:r>
              <a:rPr lang="en-US" dirty="0" smtClean="0">
                <a:solidFill>
                  <a:srgbClr val="FFFF00"/>
                </a:solidFill>
              </a:rPr>
              <a:t>Search for a Definition of SME</a:t>
            </a:r>
            <a:br>
              <a:rPr lang="en-US" dirty="0" smtClean="0">
                <a:solidFill>
                  <a:srgbClr val="FFFF00"/>
                </a:solidFill>
              </a:rPr>
            </a:br>
            <a:r>
              <a:rPr lang="en-US" dirty="0" smtClean="0">
                <a:solidFill>
                  <a:srgbClr val="FFFF00"/>
                </a:solidFill>
              </a:rPr>
              <a:t> - Quantitative Aspect - </a:t>
            </a:r>
            <a:endParaRPr lang="en-US" dirty="0">
              <a:solidFill>
                <a:srgbClr val="FFFF00"/>
              </a:solidFill>
            </a:endParaRPr>
          </a:p>
        </p:txBody>
      </p:sp>
      <p:sp>
        <p:nvSpPr>
          <p:cNvPr id="3" name="Content Placeholder 2"/>
          <p:cNvSpPr>
            <a:spLocks noGrp="1"/>
          </p:cNvSpPr>
          <p:nvPr>
            <p:ph idx="1"/>
          </p:nvPr>
        </p:nvSpPr>
        <p:spPr>
          <a:solidFill>
            <a:schemeClr val="accent1"/>
          </a:solidFill>
        </p:spPr>
        <p:txBody>
          <a:bodyPr rtlCol="0">
            <a:normAutofit fontScale="92500" lnSpcReduction="10000"/>
          </a:bodyPr>
          <a:lstStyle/>
          <a:p>
            <a:pPr fontAlgn="auto">
              <a:spcAft>
                <a:spcPts val="0"/>
              </a:spcAft>
              <a:buFont typeface="Arial" pitchFamily="34" charset="0"/>
              <a:buNone/>
              <a:defRPr/>
            </a:pPr>
            <a:r>
              <a:rPr lang="en-US" dirty="0" smtClean="0">
                <a:solidFill>
                  <a:schemeClr val="bg1"/>
                </a:solidFill>
              </a:rPr>
              <a:t>	SME are a group of enterprises – regardless of the economic sector – which are not exceeding a certain size. </a:t>
            </a:r>
          </a:p>
          <a:p>
            <a:pPr fontAlgn="auto">
              <a:spcAft>
                <a:spcPts val="0"/>
              </a:spcAft>
              <a:buFont typeface="Arial" pitchFamily="34" charset="0"/>
              <a:buNone/>
              <a:defRPr/>
            </a:pPr>
            <a:r>
              <a:rPr lang="en-US" dirty="0" smtClean="0">
                <a:solidFill>
                  <a:schemeClr val="bg1"/>
                </a:solidFill>
              </a:rPr>
              <a:t>	Indicators for size may be: (i) Profit, (ii) Fixed assets, (iii) Balance sheet total, (iv) Value added, (v) Number of staff, (vi) Turnover etc.</a:t>
            </a:r>
          </a:p>
          <a:p>
            <a:pPr fontAlgn="auto">
              <a:spcAft>
                <a:spcPts val="0"/>
              </a:spcAft>
              <a:buFont typeface="Arial" pitchFamily="34" charset="0"/>
              <a:buNone/>
              <a:defRPr/>
            </a:pPr>
            <a:r>
              <a:rPr lang="en-US" dirty="0" smtClean="0">
                <a:solidFill>
                  <a:schemeClr val="bg1"/>
                </a:solidFill>
              </a:rPr>
              <a:t>	Problems: (i) Each economic sector has its specialties, (ii) statistical data are often not available, (iii) SME is created by merger or spin-offs, but part of a conglomerate. </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3C8BB610-BEB4-4EFC-9FFD-3F8D5DBA789D}" type="slidenum">
              <a:rPr lang="de-DE"/>
              <a:pPr>
                <a:defRPr/>
              </a:pPr>
              <a:t>3</a:t>
            </a:fld>
            <a:endParaRPr lang="de-DE" dirty="0"/>
          </a:p>
        </p:txBody>
      </p:sp>
      <p:sp>
        <p:nvSpPr>
          <p:cNvPr id="5" name="Footer Placeholder 4"/>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04800" y="457200"/>
            <a:ext cx="8610600" cy="762000"/>
          </a:xfrm>
          <a:solidFill>
            <a:schemeClr val="accent1"/>
          </a:solidFill>
        </p:spPr>
        <p:txBody>
          <a:bodyPr/>
          <a:lstStyle/>
          <a:p>
            <a:r>
              <a:rPr lang="en-US" altLang="ja-JP" sz="3200" smtClean="0">
                <a:solidFill>
                  <a:srgbClr val="FFFF00"/>
                </a:solidFill>
              </a:rPr>
              <a:t>Main Reasons for Difficulties of SMEs in Germany</a:t>
            </a:r>
          </a:p>
        </p:txBody>
      </p:sp>
      <p:sp>
        <p:nvSpPr>
          <p:cNvPr id="3" name="Content Placeholder 2"/>
          <p:cNvSpPr>
            <a:spLocks noGrp="1"/>
          </p:cNvSpPr>
          <p:nvPr>
            <p:ph idx="1"/>
          </p:nvPr>
        </p:nvSpPr>
        <p:spPr>
          <a:solidFill>
            <a:schemeClr val="accent1"/>
          </a:solidFill>
        </p:spPr>
        <p:txBody>
          <a:bodyPr>
            <a:normAutofit/>
          </a:bodyPr>
          <a:lstStyle/>
          <a:p>
            <a:pPr marL="514350" indent="-514350">
              <a:lnSpc>
                <a:spcPct val="80000"/>
              </a:lnSpc>
              <a:buFont typeface="Arial" charset="0"/>
              <a:buNone/>
            </a:pPr>
            <a:r>
              <a:rPr lang="en-US" altLang="ja-JP" sz="3000" smtClean="0">
                <a:solidFill>
                  <a:schemeClr val="bg1"/>
                </a:solidFill>
              </a:rPr>
              <a:t>	Difficulties of SME are mainly focused on people, not on capital. Set into hierarchical level, SME have problems because of:</a:t>
            </a:r>
          </a:p>
          <a:p>
            <a:pPr marL="914400" lvl="1" indent="-514350">
              <a:lnSpc>
                <a:spcPct val="80000"/>
              </a:lnSpc>
              <a:buFont typeface="Calibri" pitchFamily="34" charset="0"/>
              <a:buAutoNum type="arabicPeriod"/>
            </a:pPr>
            <a:r>
              <a:rPr lang="en-US" altLang="ja-JP" sz="2600" smtClean="0">
                <a:solidFill>
                  <a:schemeClr val="bg1"/>
                </a:solidFill>
              </a:rPr>
              <a:t>Difficulties in finding suitable staff</a:t>
            </a:r>
          </a:p>
          <a:p>
            <a:pPr marL="914400" lvl="1" indent="-514350">
              <a:lnSpc>
                <a:spcPct val="80000"/>
              </a:lnSpc>
              <a:buFont typeface="Calibri" pitchFamily="34" charset="0"/>
              <a:buAutoNum type="arabicPeriod"/>
            </a:pPr>
            <a:r>
              <a:rPr lang="en-US" altLang="ja-JP" sz="2600" smtClean="0">
                <a:solidFill>
                  <a:schemeClr val="bg1"/>
                </a:solidFill>
              </a:rPr>
              <a:t>Limitations in access to innovative customers</a:t>
            </a:r>
          </a:p>
          <a:p>
            <a:pPr marL="914400" lvl="1" indent="-514350">
              <a:lnSpc>
                <a:spcPct val="80000"/>
              </a:lnSpc>
              <a:buFont typeface="Calibri" pitchFamily="34" charset="0"/>
              <a:buAutoNum type="arabicPeriod"/>
            </a:pPr>
            <a:r>
              <a:rPr lang="en-US" altLang="ja-JP" sz="2600" smtClean="0">
                <a:solidFill>
                  <a:schemeClr val="bg1"/>
                </a:solidFill>
              </a:rPr>
              <a:t>Lack of ability to use new technologies</a:t>
            </a:r>
          </a:p>
          <a:p>
            <a:pPr marL="914400" lvl="1" indent="-514350">
              <a:lnSpc>
                <a:spcPct val="80000"/>
              </a:lnSpc>
              <a:buFont typeface="Calibri" pitchFamily="34" charset="0"/>
              <a:buAutoNum type="arabicPeriod"/>
            </a:pPr>
            <a:r>
              <a:rPr lang="en-US" altLang="ja-JP" sz="2600" smtClean="0">
                <a:solidFill>
                  <a:schemeClr val="bg1"/>
                </a:solidFill>
              </a:rPr>
              <a:t>Missing financial resources</a:t>
            </a:r>
          </a:p>
          <a:p>
            <a:pPr marL="514350" indent="-514350">
              <a:lnSpc>
                <a:spcPct val="80000"/>
              </a:lnSpc>
              <a:buFont typeface="Arial" charset="0"/>
              <a:buNone/>
            </a:pPr>
            <a:r>
              <a:rPr lang="en-US" altLang="ja-JP" sz="3000" smtClean="0">
                <a:solidFill>
                  <a:schemeClr val="bg1"/>
                </a:solidFill>
              </a:rPr>
              <a:t>	Governmental SME-support in Germany should be focused on general education and on science and R&amp;D, however respecting the core of a social market economy: allocation-free support.</a:t>
            </a:r>
          </a:p>
          <a:p>
            <a:pPr marL="514350" indent="-514350">
              <a:lnSpc>
                <a:spcPct val="80000"/>
              </a:lnSpc>
              <a:buFont typeface="Arial" charset="0"/>
              <a:buNone/>
            </a:pPr>
            <a:endParaRPr lang="en-US" altLang="ja-JP" sz="3000" smtClean="0">
              <a:solidFill>
                <a:schemeClr val="bg1"/>
              </a:solidFill>
            </a:endParaRPr>
          </a:p>
          <a:p>
            <a:pPr marL="514350" indent="-514350">
              <a:lnSpc>
                <a:spcPct val="80000"/>
              </a:lnSpc>
              <a:buFont typeface="Arial" charset="0"/>
              <a:buNone/>
            </a:pPr>
            <a:endParaRPr lang="en-US" altLang="ja-JP" sz="3000" smtClean="0"/>
          </a:p>
          <a:p>
            <a:pPr marL="514350" indent="-514350">
              <a:lnSpc>
                <a:spcPct val="80000"/>
              </a:lnSpc>
            </a:pPr>
            <a:endParaRPr lang="de-DE" altLang="ja-JP" sz="3000" smtClean="0"/>
          </a:p>
          <a:p>
            <a:pPr marL="514350" indent="-514350">
              <a:lnSpc>
                <a:spcPct val="80000"/>
              </a:lnSpc>
            </a:pPr>
            <a:endParaRPr lang="de-DE" altLang="ja-JP" sz="3000" smtClean="0"/>
          </a:p>
        </p:txBody>
      </p:sp>
      <p:sp>
        <p:nvSpPr>
          <p:cNvPr id="4" name="Slide Number Placeholder 3"/>
          <p:cNvSpPr>
            <a:spLocks noGrp="1"/>
          </p:cNvSpPr>
          <p:nvPr>
            <p:ph type="sldNum" sz="quarter" idx="12"/>
          </p:nvPr>
        </p:nvSpPr>
        <p:spPr/>
        <p:txBody>
          <a:bodyPr/>
          <a:lstStyle/>
          <a:p>
            <a:pPr>
              <a:defRPr/>
            </a:pPr>
            <a:fld id="{4846562A-9F80-4738-8FCB-CBA91646DECC}" type="slidenum">
              <a:rPr lang="de-DE"/>
              <a:pPr>
                <a:defRPr/>
              </a:pPr>
              <a:t>30</a:t>
            </a:fld>
            <a:endParaRPr lang="de-DE" dirty="0"/>
          </a:p>
        </p:txBody>
      </p:sp>
      <p:sp>
        <p:nvSpPr>
          <p:cNvPr id="5" name="Footer Placeholder 4"/>
          <p:cNvSpPr>
            <a:spLocks noGrp="1"/>
          </p:cNvSpPr>
          <p:nvPr>
            <p:ph type="ftr" sz="quarter" idx="11"/>
          </p:nvPr>
        </p:nvSpPr>
        <p:spPr/>
        <p:txBody>
          <a:bodyPr/>
          <a:lstStyle/>
          <a:p>
            <a:pPr>
              <a:defRPr/>
            </a:pPr>
            <a:r>
              <a:rPr lang="de-DE" dirty="0"/>
              <a:t>Prof. Dr. Martin POHL</a:t>
            </a:r>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8229600" cy="792162"/>
          </a:xfrm>
          <a:solidFill>
            <a:schemeClr val="accent1"/>
          </a:solidFill>
        </p:spPr>
        <p:txBody>
          <a:bodyPr/>
          <a:lstStyle/>
          <a:p>
            <a:r>
              <a:rPr lang="en-US" altLang="ja-JP" sz="3400" smtClean="0">
                <a:solidFill>
                  <a:srgbClr val="FFFF00"/>
                </a:solidFill>
              </a:rPr>
              <a:t>Main Reasons of Difficulties of SME in Japan</a:t>
            </a:r>
          </a:p>
        </p:txBody>
      </p:sp>
      <p:sp>
        <p:nvSpPr>
          <p:cNvPr id="3" name="Content Placeholder 2"/>
          <p:cNvSpPr>
            <a:spLocks noGrp="1"/>
          </p:cNvSpPr>
          <p:nvPr>
            <p:ph idx="1"/>
          </p:nvPr>
        </p:nvSpPr>
        <p:spPr>
          <a:xfrm>
            <a:off x="457200" y="1295400"/>
            <a:ext cx="8229600" cy="4830763"/>
          </a:xfrm>
          <a:solidFill>
            <a:schemeClr val="accent1"/>
          </a:solidFill>
        </p:spPr>
        <p:txBody>
          <a:bodyPr rtlCol="0">
            <a:normAutofit fontScale="85000" lnSpcReduction="10000"/>
          </a:bodyPr>
          <a:lstStyle/>
          <a:p>
            <a:pPr fontAlgn="auto">
              <a:spcAft>
                <a:spcPts val="0"/>
              </a:spcAft>
              <a:buFont typeface="Arial" pitchFamily="34" charset="0"/>
              <a:buChar char="•"/>
              <a:defRPr/>
            </a:pPr>
            <a:r>
              <a:rPr lang="en-US" dirty="0" smtClean="0">
                <a:solidFill>
                  <a:schemeClr val="bg1"/>
                </a:solidFill>
              </a:rPr>
              <a:t>Large companies have the monopoly on talented people.</a:t>
            </a:r>
          </a:p>
          <a:p>
            <a:pPr fontAlgn="auto">
              <a:spcAft>
                <a:spcPts val="0"/>
              </a:spcAft>
              <a:buFont typeface="Arial" pitchFamily="34" charset="0"/>
              <a:buChar char="•"/>
              <a:defRPr/>
            </a:pPr>
            <a:r>
              <a:rPr lang="en-US" dirty="0" smtClean="0">
                <a:solidFill>
                  <a:schemeClr val="bg1"/>
                </a:solidFill>
              </a:rPr>
              <a:t>The education system encourage uniform attitudes and discourage differences of opinion and creativity.</a:t>
            </a:r>
          </a:p>
          <a:p>
            <a:pPr fontAlgn="auto">
              <a:spcAft>
                <a:spcPts val="0"/>
              </a:spcAft>
              <a:buFont typeface="Arial" pitchFamily="34" charset="0"/>
              <a:buChar char="•"/>
              <a:defRPr/>
            </a:pPr>
            <a:r>
              <a:rPr lang="en-US" dirty="0" smtClean="0">
                <a:solidFill>
                  <a:schemeClr val="bg1"/>
                </a:solidFill>
              </a:rPr>
              <a:t>Small manufacturing organizations are in its majority subcontractors and as such they will not be able to innovate independently.</a:t>
            </a:r>
          </a:p>
          <a:p>
            <a:pPr fontAlgn="auto">
              <a:spcAft>
                <a:spcPts val="0"/>
              </a:spcAft>
              <a:buFont typeface="Arial" pitchFamily="34" charset="0"/>
              <a:buChar char="•"/>
              <a:defRPr/>
            </a:pPr>
            <a:r>
              <a:rPr lang="en-US" dirty="0" smtClean="0">
                <a:solidFill>
                  <a:schemeClr val="bg1"/>
                </a:solidFill>
              </a:rPr>
              <a:t>They will have more difficulties to implement management techniques such as quality control circles. </a:t>
            </a:r>
          </a:p>
          <a:p>
            <a:pPr fontAlgn="auto">
              <a:spcAft>
                <a:spcPts val="0"/>
              </a:spcAft>
              <a:buFont typeface="Arial" pitchFamily="34" charset="0"/>
              <a:buChar char="•"/>
              <a:defRPr/>
            </a:pPr>
            <a:r>
              <a:rPr lang="en-US" dirty="0" smtClean="0">
                <a:solidFill>
                  <a:schemeClr val="bg1"/>
                </a:solidFill>
              </a:rPr>
              <a:t>They are dependent on the local banking system.</a:t>
            </a:r>
          </a:p>
        </p:txBody>
      </p:sp>
      <p:sp>
        <p:nvSpPr>
          <p:cNvPr id="4" name="Footer Placeholder 3"/>
          <p:cNvSpPr>
            <a:spLocks noGrp="1"/>
          </p:cNvSpPr>
          <p:nvPr>
            <p:ph type="ftr" sz="quarter" idx="11"/>
          </p:nvPr>
        </p:nvSpPr>
        <p:spPr/>
        <p:txBody>
          <a:bodyPr/>
          <a:lstStyle/>
          <a:p>
            <a:pPr>
              <a:defRPr/>
            </a:pPr>
            <a:r>
              <a:rPr lang="de-DE"/>
              <a:t>Prof. Dr. Martin POHL</a:t>
            </a:r>
            <a:endParaRPr lang="de-DE" dirty="0"/>
          </a:p>
        </p:txBody>
      </p:sp>
      <p:sp>
        <p:nvSpPr>
          <p:cNvPr id="5" name="Slide Number Placeholder 4"/>
          <p:cNvSpPr>
            <a:spLocks noGrp="1"/>
          </p:cNvSpPr>
          <p:nvPr>
            <p:ph type="sldNum" sz="quarter" idx="12"/>
          </p:nvPr>
        </p:nvSpPr>
        <p:spPr/>
        <p:txBody>
          <a:bodyPr/>
          <a:lstStyle/>
          <a:p>
            <a:pPr>
              <a:defRPr/>
            </a:pPr>
            <a:fld id="{1A0AD9BA-6E6C-4AAA-8D38-3003AD546021}" type="slidenum">
              <a:rPr lang="de-DE"/>
              <a:pPr>
                <a:defRPr/>
              </a:pPr>
              <a:t>31</a:t>
            </a:fld>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solidFill>
            <a:schemeClr val="accent1"/>
          </a:solidFill>
        </p:spPr>
        <p:txBody>
          <a:bodyPr/>
          <a:lstStyle/>
          <a:p>
            <a:r>
              <a:rPr lang="en-US" altLang="ja-JP" smtClean="0">
                <a:solidFill>
                  <a:srgbClr val="FFFF00"/>
                </a:solidFill>
              </a:rPr>
              <a:t>Japanese SME-Policies</a:t>
            </a:r>
          </a:p>
        </p:txBody>
      </p:sp>
      <p:sp>
        <p:nvSpPr>
          <p:cNvPr id="52226" name="Content Placeholder 2"/>
          <p:cNvSpPr>
            <a:spLocks noGrp="1"/>
          </p:cNvSpPr>
          <p:nvPr>
            <p:ph idx="1"/>
          </p:nvPr>
        </p:nvSpPr>
        <p:spPr>
          <a:xfrm>
            <a:off x="457200" y="1600200"/>
            <a:ext cx="8229600" cy="4648200"/>
          </a:xfrm>
          <a:solidFill>
            <a:schemeClr val="accent1"/>
          </a:solidFill>
        </p:spPr>
        <p:txBody>
          <a:bodyPr/>
          <a:lstStyle/>
          <a:p>
            <a:r>
              <a:rPr lang="en-US" altLang="ja-JP" sz="2500" b="1" smtClean="0">
                <a:solidFill>
                  <a:schemeClr val="bg1"/>
                </a:solidFill>
              </a:rPr>
              <a:t>Management Support </a:t>
            </a:r>
          </a:p>
          <a:p>
            <a:pPr>
              <a:buFont typeface="Arial" charset="0"/>
              <a:buNone/>
            </a:pPr>
            <a:r>
              <a:rPr lang="en-US" altLang="ja-JP" sz="1300" smtClean="0">
                <a:solidFill>
                  <a:schemeClr val="bg1"/>
                </a:solidFill>
              </a:rPr>
              <a:t>	(Fields of government activities: Start-ups and ventures, Business innovation, New collaboration, Business revitalization, Employment and human resources, Globalization, Trade practices and public procurement, Business stability, Mutual aid system, Small and medium manufacturers, Technological innovation, IT and energy efficiency, Intellectual property, SME Assistance Centers)</a:t>
            </a:r>
          </a:p>
          <a:p>
            <a:r>
              <a:rPr lang="en-US" altLang="ja-JP" sz="2500" b="1" smtClean="0">
                <a:solidFill>
                  <a:schemeClr val="bg1"/>
                </a:solidFill>
              </a:rPr>
              <a:t>Financial Support</a:t>
            </a:r>
          </a:p>
          <a:p>
            <a:pPr>
              <a:buFont typeface="Arial" charset="0"/>
              <a:buNone/>
            </a:pPr>
            <a:r>
              <a:rPr lang="en-US" altLang="ja-JP" sz="1400" smtClean="0">
                <a:solidFill>
                  <a:schemeClr val="bg1"/>
                </a:solidFill>
              </a:rPr>
              <a:t>	(Fields of government activities: Safety-net guarantee program, Safety-net loans)</a:t>
            </a:r>
          </a:p>
          <a:p>
            <a:r>
              <a:rPr lang="en-US" altLang="ja-JP" sz="2500" b="1" smtClean="0">
                <a:solidFill>
                  <a:schemeClr val="bg1"/>
                </a:solidFill>
              </a:rPr>
              <a:t>Fiscal Support</a:t>
            </a:r>
          </a:p>
          <a:p>
            <a:pPr>
              <a:buFont typeface="Arial" charset="0"/>
              <a:buNone/>
            </a:pPr>
            <a:r>
              <a:rPr lang="en-US" altLang="ja-JP" sz="1400" smtClean="0">
                <a:solidFill>
                  <a:schemeClr val="bg1"/>
                </a:solidFill>
              </a:rPr>
              <a:t>	(Fields of government activities: Taxation, Accounting, Information on Companies Act, Business succession)</a:t>
            </a:r>
          </a:p>
          <a:p>
            <a:r>
              <a:rPr lang="en-US" altLang="ja-JP" sz="2500" b="1" smtClean="0">
                <a:solidFill>
                  <a:schemeClr val="bg1"/>
                </a:solidFill>
              </a:rPr>
              <a:t>Commerce and Regional Support</a:t>
            </a:r>
          </a:p>
          <a:p>
            <a:pPr>
              <a:buFont typeface="Arial" charset="0"/>
              <a:buNone/>
            </a:pPr>
            <a:r>
              <a:rPr lang="en-US" altLang="ja-JP" sz="1400" smtClean="0">
                <a:solidFill>
                  <a:schemeClr val="bg1"/>
                </a:solidFill>
              </a:rPr>
              <a:t>	(Fields of government activities: Revitalization of commerce, Regional industries, Collaboration between agriculture, commerce and industry, "Meet and Experience Regional Attractiveness" campaign)</a:t>
            </a:r>
          </a:p>
          <a:p>
            <a:pPr>
              <a:buFont typeface="Arial" charset="0"/>
              <a:buNone/>
            </a:pPr>
            <a:r>
              <a:rPr lang="en-US" altLang="ja-JP" sz="1400" smtClean="0">
                <a:solidFill>
                  <a:schemeClr val="bg1"/>
                </a:solidFill>
              </a:rPr>
              <a:t>	</a:t>
            </a:r>
          </a:p>
          <a:p>
            <a:pPr>
              <a:buFont typeface="Arial" charset="0"/>
              <a:buNone/>
            </a:pPr>
            <a:r>
              <a:rPr lang="en-US" altLang="ja-JP" sz="1400" smtClean="0">
                <a:solidFill>
                  <a:schemeClr val="bg1"/>
                </a:solidFill>
              </a:rPr>
              <a:t>	Source: Ministry of Economy and Trade, Japan. </a:t>
            </a:r>
            <a:r>
              <a:rPr lang="en-US" altLang="ja-JP" sz="1400" smtClean="0">
                <a:solidFill>
                  <a:schemeClr val="bg1"/>
                </a:solidFill>
                <a:hlinkClick r:id="rId3"/>
              </a:rPr>
              <a:t>http://www.chusho.meti.go.jp/sme_english/outline/04/01_09.html</a:t>
            </a:r>
            <a:r>
              <a:rPr lang="en-US" altLang="ja-JP" sz="1400" smtClean="0">
                <a:solidFill>
                  <a:schemeClr val="bg1"/>
                </a:solidFill>
              </a:rPr>
              <a:t>  &lt;Accessed July 22, 2013&gt;</a:t>
            </a:r>
          </a:p>
          <a:p>
            <a:endParaRPr lang="en-US" altLang="ja-JP" sz="1400" smtClean="0"/>
          </a:p>
          <a:p>
            <a:endParaRPr lang="en-US" altLang="ja-JP" sz="1400" smtClean="0"/>
          </a:p>
          <a:p>
            <a:endParaRPr lang="en-US" altLang="ja-JP" sz="1400" smtClean="0"/>
          </a:p>
          <a:p>
            <a:endParaRPr lang="en-US" altLang="ja-JP" sz="1300" smtClean="0"/>
          </a:p>
          <a:p>
            <a:endParaRPr lang="de-DE" altLang="ja-JP" smtClean="0"/>
          </a:p>
        </p:txBody>
      </p:sp>
      <p:sp>
        <p:nvSpPr>
          <p:cNvPr id="4" name="Footer Placeholder 3"/>
          <p:cNvSpPr>
            <a:spLocks noGrp="1"/>
          </p:cNvSpPr>
          <p:nvPr>
            <p:ph type="ftr" sz="quarter" idx="11"/>
          </p:nvPr>
        </p:nvSpPr>
        <p:spPr/>
        <p:txBody>
          <a:bodyPr/>
          <a:lstStyle/>
          <a:p>
            <a:pPr>
              <a:defRPr/>
            </a:pPr>
            <a:r>
              <a:rPr lang="de-DE"/>
              <a:t>Prof. Dr. Martin POHL</a:t>
            </a:r>
            <a:endParaRPr lang="de-DE" dirty="0"/>
          </a:p>
        </p:txBody>
      </p:sp>
      <p:sp>
        <p:nvSpPr>
          <p:cNvPr id="5" name="Slide Number Placeholder 4"/>
          <p:cNvSpPr>
            <a:spLocks noGrp="1"/>
          </p:cNvSpPr>
          <p:nvPr>
            <p:ph type="sldNum" sz="quarter" idx="12"/>
          </p:nvPr>
        </p:nvSpPr>
        <p:spPr/>
        <p:txBody>
          <a:bodyPr/>
          <a:lstStyle/>
          <a:p>
            <a:pPr>
              <a:defRPr/>
            </a:pPr>
            <a:fld id="{B7AACC18-467A-428A-9203-9B977F5EAB55}" type="slidenum">
              <a:rPr lang="de-DE"/>
              <a:pPr>
                <a:defRPr/>
              </a:pPr>
              <a:t>32</a:t>
            </a:fld>
            <a:endParaRPr 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solidFill>
            <a:schemeClr val="accent1"/>
          </a:solidFill>
        </p:spPr>
        <p:txBody>
          <a:bodyPr/>
          <a:lstStyle/>
          <a:p>
            <a:r>
              <a:rPr lang="en-US" altLang="ja-JP" sz="3200" smtClean="0">
                <a:solidFill>
                  <a:srgbClr val="FFFF00"/>
                </a:solidFill>
              </a:rPr>
              <a:t>Digression: The Discussion during the Korean Presidential Election Campaign 2012</a:t>
            </a:r>
          </a:p>
        </p:txBody>
      </p:sp>
      <p:sp>
        <p:nvSpPr>
          <p:cNvPr id="3" name="Content Placeholder 2"/>
          <p:cNvSpPr>
            <a:spLocks noGrp="1"/>
          </p:cNvSpPr>
          <p:nvPr>
            <p:ph idx="1"/>
          </p:nvPr>
        </p:nvSpPr>
        <p:spPr>
          <a:solidFill>
            <a:schemeClr val="accent1"/>
          </a:solidFill>
        </p:spPr>
        <p:txBody>
          <a:bodyPr rtlCol="0">
            <a:normAutofit fontScale="85000" lnSpcReduction="10000"/>
          </a:bodyPr>
          <a:lstStyle/>
          <a:p>
            <a:pPr fontAlgn="auto">
              <a:spcAft>
                <a:spcPts val="0"/>
              </a:spcAft>
              <a:buFont typeface="Arial" pitchFamily="34" charset="0"/>
              <a:buChar char="•"/>
              <a:defRPr/>
            </a:pPr>
            <a:r>
              <a:rPr lang="en-US" dirty="0" smtClean="0">
                <a:solidFill>
                  <a:schemeClr val="bg1"/>
                </a:solidFill>
              </a:rPr>
              <a:t>Korean “</a:t>
            </a:r>
            <a:r>
              <a:rPr lang="en-US" dirty="0" err="1" smtClean="0">
                <a:solidFill>
                  <a:schemeClr val="bg1"/>
                </a:solidFill>
              </a:rPr>
              <a:t>Cheabol</a:t>
            </a:r>
            <a:r>
              <a:rPr lang="en-US" dirty="0" smtClean="0">
                <a:solidFill>
                  <a:schemeClr val="bg1"/>
                </a:solidFill>
              </a:rPr>
              <a:t>” (Japanese “</a:t>
            </a:r>
            <a:r>
              <a:rPr lang="en-US" dirty="0" err="1" smtClean="0">
                <a:solidFill>
                  <a:schemeClr val="bg1"/>
                </a:solidFill>
              </a:rPr>
              <a:t>Kereitsu</a:t>
            </a:r>
            <a:r>
              <a:rPr lang="en-US" dirty="0" smtClean="0">
                <a:solidFill>
                  <a:schemeClr val="bg1"/>
                </a:solidFill>
              </a:rPr>
              <a:t>” </a:t>
            </a:r>
            <a:r>
              <a:rPr lang="ja-JP" altLang="en-US" dirty="0" smtClean="0">
                <a:solidFill>
                  <a:schemeClr val="bg1"/>
                </a:solidFill>
              </a:rPr>
              <a:t>系列 </a:t>
            </a:r>
            <a:r>
              <a:rPr lang="en-US" dirty="0" smtClean="0">
                <a:solidFill>
                  <a:schemeClr val="bg1"/>
                </a:solidFill>
              </a:rPr>
              <a:t>without a bank in its center) represent a huge economic power: the 30 biggest companies produce 90 % of the of the Korean GNP. </a:t>
            </a:r>
          </a:p>
          <a:p>
            <a:pPr fontAlgn="auto">
              <a:spcAft>
                <a:spcPts val="0"/>
              </a:spcAft>
              <a:buFont typeface="Arial" pitchFamily="34" charset="0"/>
              <a:buChar char="•"/>
              <a:defRPr/>
            </a:pPr>
            <a:r>
              <a:rPr lang="en-US" dirty="0" smtClean="0">
                <a:solidFill>
                  <a:schemeClr val="bg1"/>
                </a:solidFill>
              </a:rPr>
              <a:t>They risk is that </a:t>
            </a:r>
            <a:r>
              <a:rPr lang="en-US" dirty="0" err="1" smtClean="0">
                <a:solidFill>
                  <a:schemeClr val="bg1"/>
                </a:solidFill>
              </a:rPr>
              <a:t>Chaebol</a:t>
            </a:r>
            <a:r>
              <a:rPr lang="en-US" dirty="0" smtClean="0">
                <a:solidFill>
                  <a:schemeClr val="bg1"/>
                </a:solidFill>
              </a:rPr>
              <a:t> squeeze out any growth of SME, about this there was a general agreement.</a:t>
            </a:r>
          </a:p>
          <a:p>
            <a:pPr fontAlgn="auto">
              <a:spcAft>
                <a:spcPts val="0"/>
              </a:spcAft>
              <a:buFont typeface="Arial" pitchFamily="34" charset="0"/>
              <a:buChar char="•"/>
              <a:defRPr/>
            </a:pPr>
            <a:r>
              <a:rPr lang="en-US" dirty="0" smtClean="0">
                <a:solidFill>
                  <a:schemeClr val="bg1"/>
                </a:solidFill>
              </a:rPr>
              <a:t>The political discussion was: breaking up the </a:t>
            </a:r>
            <a:r>
              <a:rPr lang="en-US" dirty="0" err="1" smtClean="0">
                <a:solidFill>
                  <a:schemeClr val="bg1"/>
                </a:solidFill>
              </a:rPr>
              <a:t>Cheabol</a:t>
            </a:r>
            <a:r>
              <a:rPr lang="en-US" dirty="0" smtClean="0">
                <a:solidFill>
                  <a:schemeClr val="bg1"/>
                </a:solidFill>
              </a:rPr>
              <a:t> to smaller (and speedier units) or saying that threatens the export-depending Korean industry. The opponents suggest to support SME so they may find their place beside the existing </a:t>
            </a:r>
            <a:r>
              <a:rPr lang="en-US" dirty="0" err="1" smtClean="0">
                <a:solidFill>
                  <a:schemeClr val="bg1"/>
                </a:solidFill>
              </a:rPr>
              <a:t>Chaebol</a:t>
            </a:r>
            <a:r>
              <a:rPr lang="en-US" dirty="0" smtClean="0">
                <a:solidFill>
                  <a:schemeClr val="bg1"/>
                </a:solidFill>
              </a:rPr>
              <a:t>. </a:t>
            </a:r>
          </a:p>
        </p:txBody>
      </p:sp>
      <p:sp>
        <p:nvSpPr>
          <p:cNvPr id="4" name="Footer Placeholder 3"/>
          <p:cNvSpPr>
            <a:spLocks noGrp="1"/>
          </p:cNvSpPr>
          <p:nvPr>
            <p:ph type="ftr" sz="quarter" idx="11"/>
          </p:nvPr>
        </p:nvSpPr>
        <p:spPr/>
        <p:txBody>
          <a:bodyPr/>
          <a:lstStyle/>
          <a:p>
            <a:pPr>
              <a:defRPr/>
            </a:pPr>
            <a:r>
              <a:rPr lang="de-DE"/>
              <a:t>Prof. Dr. Martin POHL</a:t>
            </a:r>
            <a:endParaRPr lang="de-DE" dirty="0"/>
          </a:p>
        </p:txBody>
      </p:sp>
      <p:sp>
        <p:nvSpPr>
          <p:cNvPr id="5" name="Slide Number Placeholder 4"/>
          <p:cNvSpPr>
            <a:spLocks noGrp="1"/>
          </p:cNvSpPr>
          <p:nvPr>
            <p:ph type="sldNum" sz="quarter" idx="12"/>
          </p:nvPr>
        </p:nvSpPr>
        <p:spPr/>
        <p:txBody>
          <a:bodyPr/>
          <a:lstStyle/>
          <a:p>
            <a:pPr>
              <a:defRPr/>
            </a:pPr>
            <a:fld id="{3539C0C0-96F5-41D8-80A1-FC29FA76DFAA}" type="slidenum">
              <a:rPr lang="de-DE"/>
              <a:pPr>
                <a:defRPr/>
              </a:pPr>
              <a:t>33</a:t>
            </a:fld>
            <a:endParaRPr 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381000" y="457200"/>
            <a:ext cx="8382000" cy="838200"/>
          </a:xfrm>
          <a:solidFill>
            <a:schemeClr val="accent1"/>
          </a:solidFill>
        </p:spPr>
        <p:txBody>
          <a:bodyPr/>
          <a:lstStyle/>
          <a:p>
            <a:r>
              <a:rPr lang="en-US" altLang="ja-JP" sz="3200" smtClean="0">
                <a:solidFill>
                  <a:srgbClr val="FFFF00"/>
                </a:solidFill>
              </a:rPr>
              <a:t>Examples of Global Competitive SME in Germany</a:t>
            </a:r>
          </a:p>
        </p:txBody>
      </p:sp>
      <p:sp>
        <p:nvSpPr>
          <p:cNvPr id="3" name="Content Placeholder 2"/>
          <p:cNvSpPr>
            <a:spLocks noGrp="1"/>
          </p:cNvSpPr>
          <p:nvPr>
            <p:ph idx="1"/>
          </p:nvPr>
        </p:nvSpPr>
        <p:spPr>
          <a:solidFill>
            <a:schemeClr val="accent1"/>
          </a:solidFill>
        </p:spPr>
        <p:txBody>
          <a:bodyPr>
            <a:normAutofit/>
          </a:bodyPr>
          <a:lstStyle/>
          <a:p>
            <a:pPr>
              <a:lnSpc>
                <a:spcPct val="80000"/>
              </a:lnSpc>
              <a:buFont typeface="Arial" charset="0"/>
              <a:buNone/>
            </a:pPr>
            <a:r>
              <a:rPr lang="en-US" altLang="ja-JP" sz="2700" smtClean="0"/>
              <a:t>	</a:t>
            </a:r>
            <a:r>
              <a:rPr lang="en-US" altLang="ja-JP" sz="2700" smtClean="0">
                <a:solidFill>
                  <a:schemeClr val="bg1"/>
                </a:solidFill>
              </a:rPr>
              <a:t>The following examples of SME have in common: they are innovative, and they are often globally orientated. </a:t>
            </a:r>
          </a:p>
          <a:p>
            <a:pPr>
              <a:lnSpc>
                <a:spcPct val="80000"/>
              </a:lnSpc>
              <a:buFont typeface="Arial" charset="0"/>
              <a:buNone/>
            </a:pPr>
            <a:r>
              <a:rPr lang="en-US" altLang="ja-JP" sz="2700" smtClean="0">
                <a:solidFill>
                  <a:schemeClr val="bg1"/>
                </a:solidFill>
              </a:rPr>
              <a:t>	Innovation and success in global markets can be in: </a:t>
            </a:r>
          </a:p>
          <a:p>
            <a:pPr lvl="1">
              <a:lnSpc>
                <a:spcPct val="80000"/>
              </a:lnSpc>
            </a:pPr>
            <a:r>
              <a:rPr lang="en-US" altLang="ja-JP" sz="2400" smtClean="0">
                <a:solidFill>
                  <a:schemeClr val="bg1"/>
                </a:solidFill>
              </a:rPr>
              <a:t>a technically highly specialized field such as roller coasters.</a:t>
            </a:r>
          </a:p>
          <a:p>
            <a:pPr lvl="1">
              <a:lnSpc>
                <a:spcPct val="80000"/>
              </a:lnSpc>
            </a:pPr>
            <a:r>
              <a:rPr lang="en-US" altLang="ja-JP" sz="2400" smtClean="0">
                <a:solidFill>
                  <a:schemeClr val="bg1"/>
                </a:solidFill>
              </a:rPr>
              <a:t>a new technology such as nano-technology or industrial digital cameras.</a:t>
            </a:r>
          </a:p>
          <a:p>
            <a:pPr lvl="1">
              <a:lnSpc>
                <a:spcPct val="80000"/>
              </a:lnSpc>
            </a:pPr>
            <a:r>
              <a:rPr lang="en-US" altLang="ja-JP" sz="2400" smtClean="0">
                <a:solidFill>
                  <a:schemeClr val="bg1"/>
                </a:solidFill>
              </a:rPr>
              <a:t>a traditional crafts product such as curtains in a sophisticated context such as for operas and theatres.</a:t>
            </a:r>
          </a:p>
          <a:p>
            <a:pPr lvl="1">
              <a:lnSpc>
                <a:spcPct val="80000"/>
              </a:lnSpc>
            </a:pPr>
            <a:r>
              <a:rPr lang="en-US" altLang="ja-JP" sz="2400" smtClean="0">
                <a:solidFill>
                  <a:schemeClr val="bg1"/>
                </a:solidFill>
              </a:rPr>
              <a:t>a traditional crafts product in outstanding quality and size including global maintenance service (organ). </a:t>
            </a:r>
          </a:p>
          <a:p>
            <a:pPr>
              <a:lnSpc>
                <a:spcPct val="80000"/>
              </a:lnSpc>
              <a:buFont typeface="Arial" charset="0"/>
              <a:buNone/>
            </a:pPr>
            <a:r>
              <a:rPr lang="en-US" altLang="ja-JP" sz="2700" smtClean="0"/>
              <a:t>	</a:t>
            </a:r>
            <a:r>
              <a:rPr lang="en-US" altLang="ja-JP" sz="2700" smtClean="0">
                <a:solidFill>
                  <a:schemeClr val="bg1"/>
                </a:solidFill>
              </a:rPr>
              <a:t>The examples show at the same time, that there are no specific competitive factors of SME.</a:t>
            </a:r>
          </a:p>
          <a:p>
            <a:pPr>
              <a:lnSpc>
                <a:spcPct val="80000"/>
              </a:lnSpc>
            </a:pPr>
            <a:endParaRPr lang="en-US" altLang="ja-JP" sz="2700" smtClean="0"/>
          </a:p>
          <a:p>
            <a:pPr>
              <a:lnSpc>
                <a:spcPct val="80000"/>
              </a:lnSpc>
            </a:pPr>
            <a:endParaRPr lang="en-US" altLang="ja-JP" sz="2700" smtClean="0"/>
          </a:p>
          <a:p>
            <a:pPr>
              <a:lnSpc>
                <a:spcPct val="80000"/>
              </a:lnSpc>
            </a:pPr>
            <a:endParaRPr lang="en-US" altLang="ja-JP" sz="2700" smtClean="0"/>
          </a:p>
        </p:txBody>
      </p:sp>
      <p:sp>
        <p:nvSpPr>
          <p:cNvPr id="4" name="Slide Number Placeholder 3"/>
          <p:cNvSpPr>
            <a:spLocks noGrp="1"/>
          </p:cNvSpPr>
          <p:nvPr>
            <p:ph type="sldNum" sz="quarter" idx="12"/>
          </p:nvPr>
        </p:nvSpPr>
        <p:spPr/>
        <p:txBody>
          <a:bodyPr/>
          <a:lstStyle/>
          <a:p>
            <a:pPr>
              <a:defRPr/>
            </a:pPr>
            <a:fld id="{665880BF-24F5-4794-8F48-36F261837555}" type="slidenum">
              <a:rPr lang="de-DE"/>
              <a:pPr>
                <a:defRPr/>
              </a:pPr>
              <a:t>34</a:t>
            </a:fld>
            <a:endParaRPr lang="de-DE" dirty="0"/>
          </a:p>
        </p:txBody>
      </p:sp>
      <p:sp>
        <p:nvSpPr>
          <p:cNvPr id="5" name="Footer Placeholder 4"/>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solidFill>
            <a:schemeClr val="accent1"/>
          </a:solidFill>
        </p:spPr>
        <p:txBody>
          <a:bodyPr/>
          <a:lstStyle/>
          <a:p>
            <a:r>
              <a:rPr lang="de-DE" altLang="ja-JP" smtClean="0">
                <a:solidFill>
                  <a:srgbClr val="FFFF00"/>
                </a:solidFill>
              </a:rPr>
              <a:t>Basler AG</a:t>
            </a:r>
          </a:p>
        </p:txBody>
      </p:sp>
      <p:sp>
        <p:nvSpPr>
          <p:cNvPr id="55298" name="Content Placeholder 3"/>
          <p:cNvSpPr>
            <a:spLocks noGrp="1"/>
          </p:cNvSpPr>
          <p:nvPr>
            <p:ph sz="half" idx="2"/>
          </p:nvPr>
        </p:nvSpPr>
        <p:spPr>
          <a:xfrm>
            <a:off x="4648200" y="1600200"/>
            <a:ext cx="4038600" cy="4724400"/>
          </a:xfrm>
        </p:spPr>
        <p:txBody>
          <a:bodyPr/>
          <a:lstStyle/>
          <a:p>
            <a:r>
              <a:rPr lang="en-US" altLang="ja-JP" sz="2300" smtClean="0"/>
              <a:t>Founded 1988</a:t>
            </a:r>
          </a:p>
          <a:p>
            <a:r>
              <a:rPr lang="en-US" altLang="ja-JP" sz="2300" smtClean="0"/>
              <a:t>Staff: about 250</a:t>
            </a:r>
          </a:p>
          <a:p>
            <a:r>
              <a:rPr lang="en-US" altLang="ja-JP" sz="2300" smtClean="0"/>
              <a:t>Basler is a world-leading developer and manufacturer of high-end digital cameras for industrial, video surveillance, medical, and traffic applications.</a:t>
            </a:r>
            <a:br>
              <a:rPr lang="en-US" altLang="ja-JP" sz="2300" smtClean="0"/>
            </a:br>
            <a:endParaRPr lang="en-US" altLang="ja-JP" sz="2300" smtClean="0"/>
          </a:p>
          <a:p>
            <a:r>
              <a:rPr lang="en-US" altLang="ja-JP" sz="2300" smtClean="0"/>
              <a:t>Basler also develops and markets turnkey solutions for surface inspection.</a:t>
            </a:r>
          </a:p>
          <a:p>
            <a:r>
              <a:rPr lang="de-DE" altLang="ja-JP" sz="2300" smtClean="0"/>
              <a:t>http://www.baslerweb.com/</a:t>
            </a:r>
          </a:p>
        </p:txBody>
      </p:sp>
      <p:pic>
        <p:nvPicPr>
          <p:cNvPr id="55299" name="Content Placeholder 4" descr="http://s.baslerweb.com/fp-1353022116/dist/live/7/0/2/6/Tulips.jpg"/>
          <p:cNvPicPr>
            <a:picLocks noGrp="1"/>
          </p:cNvPicPr>
          <p:nvPr>
            <p:ph sz="half" idx="1"/>
          </p:nvPr>
        </p:nvPicPr>
        <p:blipFill>
          <a:blip r:embed="rId3"/>
          <a:srcRect/>
          <a:stretch>
            <a:fillRect/>
          </a:stretch>
        </p:blipFill>
        <p:spPr>
          <a:xfrm>
            <a:off x="457200" y="1524000"/>
            <a:ext cx="4038600" cy="2271713"/>
          </a:xfrm>
        </p:spPr>
      </p:pic>
      <p:pic>
        <p:nvPicPr>
          <p:cNvPr id="55300" name="Picture 5" descr="http://s.baslerweb.com/fp-1353022116/dist/live/7/7/5/0/f64c559f0fefecff.jpg"/>
          <p:cNvPicPr>
            <a:picLocks noChangeAspect="1" noChangeArrowheads="1"/>
          </p:cNvPicPr>
          <p:nvPr/>
        </p:nvPicPr>
        <p:blipFill>
          <a:blip r:embed="rId4"/>
          <a:srcRect/>
          <a:stretch>
            <a:fillRect/>
          </a:stretch>
        </p:blipFill>
        <p:spPr bwMode="auto">
          <a:xfrm>
            <a:off x="-457200" y="4648200"/>
            <a:ext cx="5105400" cy="1600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303E8EB-B3F3-4C82-91AB-0570E12C46C1}" type="slidenum">
              <a:rPr lang="de-DE"/>
              <a:pPr>
                <a:defRPr/>
              </a:pPr>
              <a:t>35</a:t>
            </a:fld>
            <a:endParaRPr lang="de-DE" dirty="0"/>
          </a:p>
        </p:txBody>
      </p:sp>
      <p:sp>
        <p:nvSpPr>
          <p:cNvPr id="8" name="Footer Placeholder 7"/>
          <p:cNvSpPr>
            <a:spLocks noGrp="1"/>
          </p:cNvSpPr>
          <p:nvPr>
            <p:ph type="ftr" sz="quarter" idx="11"/>
          </p:nvPr>
        </p:nvSpPr>
        <p:spPr/>
        <p:txBody>
          <a:bodyPr/>
          <a:lstStyle/>
          <a:p>
            <a:pPr>
              <a:defRPr/>
            </a:pPr>
            <a:r>
              <a:rPr lang="de-DE"/>
              <a:t>Prof. Dr. Martin POHL</a:t>
            </a:r>
            <a:endParaRPr lang="de-D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p:cNvSpPr>
            <a:spLocks noGrp="1"/>
          </p:cNvSpPr>
          <p:nvPr>
            <p:ph type="title"/>
          </p:nvPr>
        </p:nvSpPr>
        <p:spPr>
          <a:solidFill>
            <a:schemeClr val="accent1"/>
          </a:solidFill>
        </p:spPr>
        <p:txBody>
          <a:bodyPr/>
          <a:lstStyle/>
          <a:p>
            <a:r>
              <a:rPr lang="de-DE" altLang="ja-JP" smtClean="0">
                <a:solidFill>
                  <a:srgbClr val="FFFF00"/>
                </a:solidFill>
              </a:rPr>
              <a:t>Gerriets GmbH</a:t>
            </a:r>
          </a:p>
        </p:txBody>
      </p:sp>
      <p:sp>
        <p:nvSpPr>
          <p:cNvPr id="7" name="Content Placeholder 6"/>
          <p:cNvSpPr>
            <a:spLocks noGrp="1"/>
          </p:cNvSpPr>
          <p:nvPr>
            <p:ph sz="half" idx="2"/>
          </p:nvPr>
        </p:nvSpPr>
        <p:spPr/>
        <p:txBody>
          <a:bodyPr rtlCol="0">
            <a:normAutofit fontScale="70000" lnSpcReduction="20000"/>
          </a:bodyPr>
          <a:lstStyle/>
          <a:p>
            <a:pPr fontAlgn="auto">
              <a:spcAft>
                <a:spcPts val="0"/>
              </a:spcAft>
              <a:buFont typeface="Arial" pitchFamily="34" charset="0"/>
              <a:buChar char="•"/>
              <a:defRPr/>
            </a:pPr>
            <a:r>
              <a:rPr lang="en-US" dirty="0" smtClean="0"/>
              <a:t>Founded: 1946</a:t>
            </a:r>
          </a:p>
          <a:p>
            <a:pPr fontAlgn="auto">
              <a:spcAft>
                <a:spcPts val="0"/>
              </a:spcAft>
              <a:buFont typeface="Arial" pitchFamily="34" charset="0"/>
              <a:buChar char="•"/>
              <a:defRPr/>
            </a:pPr>
            <a:r>
              <a:rPr lang="en-US" dirty="0" smtClean="0"/>
              <a:t>Staff: 180</a:t>
            </a:r>
          </a:p>
          <a:p>
            <a:pPr fontAlgn="auto">
              <a:spcAft>
                <a:spcPts val="0"/>
              </a:spcAft>
              <a:buFont typeface="Arial" pitchFamily="34" charset="0"/>
              <a:buChar char="•"/>
              <a:defRPr/>
            </a:pPr>
            <a:r>
              <a:rPr lang="en-US" dirty="0" smtClean="0"/>
              <a:t>Gerriets provides theatrical systems and scenery products to countries around the world: A wide variety of traditional, theatrical fabrics both structural and decorative. </a:t>
            </a:r>
          </a:p>
          <a:p>
            <a:pPr fontAlgn="auto">
              <a:spcAft>
                <a:spcPts val="0"/>
              </a:spcAft>
              <a:buFont typeface="Arial" pitchFamily="34" charset="0"/>
              <a:buChar char="•"/>
              <a:defRPr/>
            </a:pPr>
            <a:r>
              <a:rPr lang="en-US" dirty="0" smtClean="0"/>
              <a:t>Customers are all mayor theatres in the world: Royal Opera House in London, Sydney Theatre Company, Bolshoi Theatre in Moscow, Metropolitan Opera New York City, etc.</a:t>
            </a:r>
          </a:p>
          <a:p>
            <a:pPr fontAlgn="auto">
              <a:spcAft>
                <a:spcPts val="0"/>
              </a:spcAft>
              <a:buFont typeface="Arial" pitchFamily="34" charset="0"/>
              <a:buChar char="•"/>
              <a:defRPr/>
            </a:pPr>
            <a:r>
              <a:rPr lang="en-US" dirty="0" smtClean="0"/>
              <a:t>http://www.gerriets.us/us/index.php</a:t>
            </a:r>
            <a:endParaRPr lang="en-US" dirty="0"/>
          </a:p>
        </p:txBody>
      </p:sp>
      <p:pic>
        <p:nvPicPr>
          <p:cNvPr id="56323" name="Content Placeholder 7"/>
          <p:cNvPicPr>
            <a:picLocks noGrp="1"/>
          </p:cNvPicPr>
          <p:nvPr>
            <p:ph sz="half" idx="1"/>
          </p:nvPr>
        </p:nvPicPr>
        <p:blipFill>
          <a:blip r:embed="rId3"/>
          <a:srcRect/>
          <a:stretch>
            <a:fillRect/>
          </a:stretch>
        </p:blipFill>
        <p:spPr>
          <a:xfrm>
            <a:off x="866775" y="1600200"/>
            <a:ext cx="3219450" cy="4525963"/>
          </a:xfrm>
        </p:spPr>
      </p:pic>
      <p:pic>
        <p:nvPicPr>
          <p:cNvPr id="56324" name="Picture 8" descr="Hannes Gerriets"/>
          <p:cNvPicPr>
            <a:picLocks noChangeAspect="1" noChangeArrowheads="1"/>
          </p:cNvPicPr>
          <p:nvPr/>
        </p:nvPicPr>
        <p:blipFill>
          <a:blip r:embed="rId4"/>
          <a:srcRect/>
          <a:stretch>
            <a:fillRect/>
          </a:stretch>
        </p:blipFill>
        <p:spPr bwMode="auto">
          <a:xfrm>
            <a:off x="2895600" y="5029200"/>
            <a:ext cx="1333500" cy="1600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E64318FD-161B-4A58-8B75-718DD2BF9CC8}" type="slidenum">
              <a:rPr lang="de-DE"/>
              <a:pPr>
                <a:defRPr/>
              </a:pPr>
              <a:t>36</a:t>
            </a:fld>
            <a:endParaRPr lang="de-DE" dirty="0"/>
          </a:p>
        </p:txBody>
      </p:sp>
      <p:sp>
        <p:nvSpPr>
          <p:cNvPr id="10" name="Footer Placeholder 9"/>
          <p:cNvSpPr>
            <a:spLocks noGrp="1"/>
          </p:cNvSpPr>
          <p:nvPr>
            <p:ph type="ftr" sz="quarter" idx="11"/>
          </p:nvPr>
        </p:nvSpPr>
        <p:spPr/>
        <p:txBody>
          <a:bodyPr/>
          <a:lstStyle/>
          <a:p>
            <a:pPr>
              <a:defRPr/>
            </a:pPr>
            <a:r>
              <a:rPr lang="de-DE" dirty="0"/>
              <a:t> </a:t>
            </a:r>
            <a:endParaRPr lang="de-D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228600"/>
            <a:ext cx="8229600" cy="762000"/>
          </a:xfrm>
          <a:solidFill>
            <a:schemeClr val="accent1"/>
          </a:solidFill>
        </p:spPr>
        <p:txBody>
          <a:bodyPr/>
          <a:lstStyle/>
          <a:p>
            <a:r>
              <a:rPr lang="de-DE" altLang="ja-JP" smtClean="0">
                <a:solidFill>
                  <a:srgbClr val="FFFF00"/>
                </a:solidFill>
              </a:rPr>
              <a:t>Stengel Engineering</a:t>
            </a:r>
          </a:p>
        </p:txBody>
      </p:sp>
      <p:pic>
        <p:nvPicPr>
          <p:cNvPr id="57346" name="Content Placeholder 3" descr="http://www.rcstengel.com/images/pictures/eurostar.jpg"/>
          <p:cNvPicPr>
            <a:picLocks noGrp="1"/>
          </p:cNvPicPr>
          <p:nvPr>
            <p:ph idx="1"/>
          </p:nvPr>
        </p:nvPicPr>
        <p:blipFill>
          <a:blip r:embed="rId3"/>
          <a:srcRect/>
          <a:stretch>
            <a:fillRect/>
          </a:stretch>
        </p:blipFill>
        <p:spPr>
          <a:xfrm>
            <a:off x="1295400" y="3352800"/>
            <a:ext cx="3886200" cy="2657475"/>
          </a:xfrm>
        </p:spPr>
      </p:pic>
      <p:sp>
        <p:nvSpPr>
          <p:cNvPr id="57347" name="Rectangle 4"/>
          <p:cNvSpPr>
            <a:spLocks noChangeArrowheads="1"/>
          </p:cNvSpPr>
          <p:nvPr/>
        </p:nvSpPr>
        <p:spPr bwMode="auto">
          <a:xfrm>
            <a:off x="457200" y="1219200"/>
            <a:ext cx="8305800" cy="2032000"/>
          </a:xfrm>
          <a:prstGeom prst="rect">
            <a:avLst/>
          </a:prstGeom>
          <a:noFill/>
          <a:ln w="9525">
            <a:noFill/>
            <a:miter lim="800000"/>
            <a:headEnd/>
            <a:tailEnd/>
          </a:ln>
        </p:spPr>
        <p:txBody>
          <a:bodyPr>
            <a:spAutoFit/>
          </a:bodyPr>
          <a:lstStyle/>
          <a:p>
            <a:r>
              <a:rPr kumimoji="0" lang="en-US" altLang="ja-JP">
                <a:latin typeface="Calibri" pitchFamily="34" charset="0"/>
              </a:rPr>
              <a:t>Founded: 1965</a:t>
            </a:r>
          </a:p>
          <a:p>
            <a:r>
              <a:rPr kumimoji="0" lang="en-US" altLang="ja-JP">
                <a:latin typeface="Calibri" pitchFamily="34" charset="0"/>
              </a:rPr>
              <a:t>Staff: 10 </a:t>
            </a:r>
          </a:p>
          <a:p>
            <a:r>
              <a:rPr kumimoji="0" lang="en-US" altLang="ja-JP">
                <a:latin typeface="Calibri" pitchFamily="34" charset="0"/>
              </a:rPr>
              <a:t>Business: Amusement Rides of any kind. Providing professional services for almost all major Amusement Rides suppliers / manufacturer and Amusement Parks worldwide.</a:t>
            </a:r>
          </a:p>
          <a:p>
            <a:r>
              <a:rPr kumimoji="0" lang="en-US" altLang="ja-JP">
                <a:latin typeface="Calibri" pitchFamily="34" charset="0"/>
              </a:rPr>
              <a:t>We worked on more than 600 Roller Coasters and more than 600 other moving structures.</a:t>
            </a:r>
          </a:p>
          <a:p>
            <a:r>
              <a:rPr kumimoji="0" lang="en-US" altLang="ja-JP">
                <a:latin typeface="Calibri" pitchFamily="34" charset="0"/>
              </a:rPr>
              <a:t>http://www.rcstengel.com/</a:t>
            </a:r>
          </a:p>
        </p:txBody>
      </p:sp>
      <p:pic>
        <p:nvPicPr>
          <p:cNvPr id="57348" name="Picture 2" descr="http://www.rcstengel.com/images/pictures/stengel_loop.jpg"/>
          <p:cNvPicPr>
            <a:picLocks noChangeAspect="1" noChangeArrowheads="1"/>
          </p:cNvPicPr>
          <p:nvPr/>
        </p:nvPicPr>
        <p:blipFill>
          <a:blip r:embed="rId4"/>
          <a:srcRect/>
          <a:stretch>
            <a:fillRect/>
          </a:stretch>
        </p:blipFill>
        <p:spPr bwMode="auto">
          <a:xfrm>
            <a:off x="5715000" y="3276600"/>
            <a:ext cx="1962150" cy="29337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928F3378-C3F4-498B-9E2E-D768B43AF24D}" type="slidenum">
              <a:rPr lang="de-DE"/>
              <a:pPr>
                <a:defRPr/>
              </a:pPr>
              <a:t>37</a:t>
            </a:fld>
            <a:endParaRPr lang="de-DE" dirty="0"/>
          </a:p>
        </p:txBody>
      </p:sp>
      <p:sp>
        <p:nvSpPr>
          <p:cNvPr id="7" name="Footer Placeholder 6"/>
          <p:cNvSpPr>
            <a:spLocks noGrp="1"/>
          </p:cNvSpPr>
          <p:nvPr>
            <p:ph type="ftr" sz="quarter" idx="11"/>
          </p:nvPr>
        </p:nvSpPr>
        <p:spPr/>
        <p:txBody>
          <a:bodyPr/>
          <a:lstStyle/>
          <a:p>
            <a:pPr>
              <a:defRPr/>
            </a:pPr>
            <a:r>
              <a:rPr lang="de-DE"/>
              <a:t>Prof. Dr. Martin POHL</a:t>
            </a:r>
            <a:endParaRPr lang="de-D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solidFill>
            <a:schemeClr val="accent1"/>
          </a:solidFill>
        </p:spPr>
        <p:txBody>
          <a:bodyPr/>
          <a:lstStyle/>
          <a:p>
            <a:r>
              <a:rPr lang="en-US" altLang="ja-JP" sz="3800" smtClean="0">
                <a:solidFill>
                  <a:srgbClr val="FFFF00"/>
                </a:solidFill>
              </a:rPr>
              <a:t>Johannes Klais Orgelbau GmbH &amp; Co. KG</a:t>
            </a:r>
            <a:endParaRPr lang="de-DE" altLang="ja-JP" sz="3800" smtClean="0">
              <a:solidFill>
                <a:srgbClr val="FFFF00"/>
              </a:solidFill>
            </a:endParaRPr>
          </a:p>
        </p:txBody>
      </p:sp>
      <p:sp>
        <p:nvSpPr>
          <p:cNvPr id="4" name="Content Placeholder 3"/>
          <p:cNvSpPr>
            <a:spLocks noGrp="1"/>
          </p:cNvSpPr>
          <p:nvPr>
            <p:ph sz="half" idx="2"/>
          </p:nvPr>
        </p:nvSpPr>
        <p:spPr/>
        <p:txBody>
          <a:bodyPr rtlCol="0">
            <a:normAutofit fontScale="85000" lnSpcReduction="20000"/>
          </a:bodyPr>
          <a:lstStyle/>
          <a:p>
            <a:pPr fontAlgn="auto">
              <a:spcAft>
                <a:spcPts val="0"/>
              </a:spcAft>
              <a:buFont typeface="Arial" pitchFamily="34" charset="0"/>
              <a:buChar char="•"/>
              <a:defRPr/>
            </a:pPr>
            <a:r>
              <a:rPr lang="en-US" dirty="0" smtClean="0"/>
              <a:t>Founded: 1882</a:t>
            </a:r>
          </a:p>
          <a:p>
            <a:pPr fontAlgn="auto">
              <a:spcAft>
                <a:spcPts val="0"/>
              </a:spcAft>
              <a:buFont typeface="Arial" pitchFamily="34" charset="0"/>
              <a:buChar char="•"/>
              <a:defRPr/>
            </a:pPr>
            <a:r>
              <a:rPr lang="en-US" dirty="0" smtClean="0"/>
              <a:t>Staff: 65</a:t>
            </a:r>
          </a:p>
          <a:p>
            <a:pPr fontAlgn="auto">
              <a:spcAft>
                <a:spcPts val="0"/>
              </a:spcAft>
              <a:buFont typeface="Arial" pitchFamily="34" charset="0"/>
              <a:buChar char="•"/>
              <a:defRPr/>
            </a:pPr>
            <a:r>
              <a:rPr lang="en-US" dirty="0" smtClean="0"/>
              <a:t>Building of organs for concert halls, churches and public buildings around the globe, for example: Beijing, National Center for Performing Arts; Kuala Lumpur, Petronas Philharmonic Hall; Moscow, International House of Music</a:t>
            </a:r>
          </a:p>
          <a:p>
            <a:pPr fontAlgn="auto">
              <a:spcAft>
                <a:spcPts val="0"/>
              </a:spcAft>
              <a:buFont typeface="Arial" pitchFamily="34" charset="0"/>
              <a:buChar char="•"/>
              <a:defRPr/>
            </a:pPr>
            <a:r>
              <a:rPr lang="en-US" sz="2000" dirty="0" smtClean="0"/>
              <a:t>http://www.klais.de/index.php?newlang=english</a:t>
            </a:r>
            <a:endParaRPr lang="en-US" sz="2000" dirty="0"/>
          </a:p>
        </p:txBody>
      </p:sp>
      <p:pic>
        <p:nvPicPr>
          <p:cNvPr id="58371" name="Content Placeholder 9" descr="http://www.klais.de/_klais/bilder/kirchen/BeijingProspekt.jpg"/>
          <p:cNvPicPr>
            <a:picLocks noGrp="1"/>
          </p:cNvPicPr>
          <p:nvPr>
            <p:ph sz="half" idx="1"/>
          </p:nvPr>
        </p:nvPicPr>
        <p:blipFill>
          <a:blip r:embed="rId3"/>
          <a:srcRect/>
          <a:stretch>
            <a:fillRect/>
          </a:stretch>
        </p:blipFill>
        <p:spPr>
          <a:xfrm>
            <a:off x="533400" y="1447800"/>
            <a:ext cx="3962400" cy="2667000"/>
          </a:xfrm>
        </p:spPr>
      </p:pic>
      <p:pic>
        <p:nvPicPr>
          <p:cNvPr id="58372" name="Picture 10" descr="http://www.klais.de/_klais/bilder/personen/Klais_Philipp_CA.jpg"/>
          <p:cNvPicPr>
            <a:picLocks noChangeAspect="1" noChangeArrowheads="1"/>
          </p:cNvPicPr>
          <p:nvPr/>
        </p:nvPicPr>
        <p:blipFill>
          <a:blip r:embed="rId4"/>
          <a:srcRect/>
          <a:stretch>
            <a:fillRect/>
          </a:stretch>
        </p:blipFill>
        <p:spPr bwMode="auto">
          <a:xfrm>
            <a:off x="1676400" y="3962400"/>
            <a:ext cx="1752600" cy="2590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FBC6E7B-E73E-4B90-952F-AF4861073CA7}" type="slidenum">
              <a:rPr lang="de-DE"/>
              <a:pPr>
                <a:defRPr/>
              </a:pPr>
              <a:t>38</a:t>
            </a:fld>
            <a:endParaRPr lang="de-DE" dirty="0"/>
          </a:p>
        </p:txBody>
      </p:sp>
      <p:sp>
        <p:nvSpPr>
          <p:cNvPr id="7" name="Footer Placeholder 6"/>
          <p:cNvSpPr>
            <a:spLocks noGrp="1"/>
          </p:cNvSpPr>
          <p:nvPr>
            <p:ph type="ftr" sz="quarter" idx="11"/>
          </p:nvPr>
        </p:nvSpPr>
        <p:spPr/>
        <p:txBody>
          <a:bodyPr/>
          <a:lstStyle/>
          <a:p>
            <a:pPr>
              <a:defRPr/>
            </a:pPr>
            <a:r>
              <a:rPr lang="de-DE"/>
              <a:t>Prof. Dr. Martin POHL</a:t>
            </a:r>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solidFill>
            <a:schemeClr val="accent1"/>
          </a:solidFill>
        </p:spPr>
        <p:txBody>
          <a:bodyPr/>
          <a:lstStyle/>
          <a:p>
            <a:r>
              <a:rPr lang="en-US" altLang="ja-JP" smtClean="0">
                <a:solidFill>
                  <a:srgbClr val="FFFF00"/>
                </a:solidFill>
              </a:rPr>
              <a:t>Omicron Nanotechnology GmbH </a:t>
            </a:r>
            <a:endParaRPr lang="de-DE" altLang="ja-JP" smtClean="0">
              <a:solidFill>
                <a:srgbClr val="FFFF00"/>
              </a:solidFill>
            </a:endParaRPr>
          </a:p>
        </p:txBody>
      </p:sp>
      <p:sp>
        <p:nvSpPr>
          <p:cNvPr id="4" name="Content Placeholder 3"/>
          <p:cNvSpPr>
            <a:spLocks noGrp="1"/>
          </p:cNvSpPr>
          <p:nvPr>
            <p:ph sz="half" idx="2"/>
          </p:nvPr>
        </p:nvSpPr>
        <p:spPr>
          <a:xfrm>
            <a:off x="4419600" y="1600200"/>
            <a:ext cx="4495800" cy="4525963"/>
          </a:xfrm>
        </p:spPr>
        <p:txBody>
          <a:bodyPr>
            <a:normAutofit/>
          </a:bodyPr>
          <a:lstStyle/>
          <a:p>
            <a:pPr>
              <a:lnSpc>
                <a:spcPct val="80000"/>
              </a:lnSpc>
            </a:pPr>
            <a:r>
              <a:rPr lang="en-US" altLang="ja-JP" sz="2400" smtClean="0"/>
              <a:t>Founded: 1984</a:t>
            </a:r>
          </a:p>
          <a:p>
            <a:pPr>
              <a:lnSpc>
                <a:spcPct val="80000"/>
              </a:lnSpc>
            </a:pPr>
            <a:r>
              <a:rPr lang="en-US" altLang="ja-JP" sz="2400" smtClean="0"/>
              <a:t>Staff: 100</a:t>
            </a:r>
          </a:p>
          <a:p>
            <a:pPr>
              <a:lnSpc>
                <a:spcPct val="80000"/>
              </a:lnSpc>
            </a:pPr>
            <a:r>
              <a:rPr lang="en-US" altLang="ja-JP" sz="2400" smtClean="0"/>
              <a:t>Omicron Nanotechnology is the world’s leading supplier of analytical instrumentation solutions in nanotechnology research and development. The company creates innovative instrumentation and combines analytical tools into sophisticated multi-technique analytical systems.</a:t>
            </a:r>
          </a:p>
          <a:p>
            <a:pPr>
              <a:lnSpc>
                <a:spcPct val="80000"/>
              </a:lnSpc>
            </a:pPr>
            <a:r>
              <a:rPr lang="en-US" altLang="ja-JP" sz="2400" smtClean="0"/>
              <a:t>http://www.omicron.de/en/our-company</a:t>
            </a:r>
          </a:p>
          <a:p>
            <a:pPr>
              <a:lnSpc>
                <a:spcPct val="80000"/>
              </a:lnSpc>
            </a:pPr>
            <a:endParaRPr lang="de-DE" altLang="ja-JP" sz="2400" smtClean="0"/>
          </a:p>
          <a:p>
            <a:pPr>
              <a:lnSpc>
                <a:spcPct val="80000"/>
              </a:lnSpc>
            </a:pPr>
            <a:endParaRPr lang="de-DE" altLang="ja-JP" sz="2400" smtClean="0"/>
          </a:p>
        </p:txBody>
      </p:sp>
      <p:pic>
        <p:nvPicPr>
          <p:cNvPr id="59395" name="fancybox-img" descr="&lt;div class=&quot;mzag_content&quot;&gt;&lt;p&gt;MULTIPROBE LT XA&lt;/p&gt;&lt;/div&gt;"/>
          <p:cNvPicPr>
            <a:picLocks noGrp="1"/>
          </p:cNvPicPr>
          <p:nvPr>
            <p:ph sz="half" idx="1"/>
          </p:nvPr>
        </p:nvPicPr>
        <p:blipFill>
          <a:blip r:embed="rId3"/>
          <a:srcRect/>
          <a:stretch>
            <a:fillRect/>
          </a:stretch>
        </p:blipFill>
        <p:spPr>
          <a:xfrm>
            <a:off x="76200" y="2057400"/>
            <a:ext cx="4419600" cy="3151188"/>
          </a:xfrm>
        </p:spPr>
      </p:pic>
      <p:sp>
        <p:nvSpPr>
          <p:cNvPr id="6" name="Slide Number Placeholder 5"/>
          <p:cNvSpPr>
            <a:spLocks noGrp="1"/>
          </p:cNvSpPr>
          <p:nvPr>
            <p:ph type="sldNum" sz="quarter" idx="12"/>
          </p:nvPr>
        </p:nvSpPr>
        <p:spPr/>
        <p:txBody>
          <a:bodyPr/>
          <a:lstStyle/>
          <a:p>
            <a:pPr>
              <a:defRPr/>
            </a:pPr>
            <a:fld id="{E7E4CA7B-62F0-480A-9CE8-1D644D134BFD}" type="slidenum">
              <a:rPr lang="de-DE"/>
              <a:pPr>
                <a:defRPr/>
              </a:pPr>
              <a:t>39</a:t>
            </a:fld>
            <a:endParaRPr lang="de-DE" dirty="0"/>
          </a:p>
        </p:txBody>
      </p:sp>
      <p:sp>
        <p:nvSpPr>
          <p:cNvPr id="7" name="Footer Placeholder 6"/>
          <p:cNvSpPr>
            <a:spLocks noGrp="1"/>
          </p:cNvSpPr>
          <p:nvPr>
            <p:ph type="ftr" sz="quarter" idx="11"/>
          </p:nvPr>
        </p:nvSpPr>
        <p:spPr/>
        <p:txBody>
          <a:bodyPr/>
          <a:lstStyle/>
          <a:p>
            <a:pPr>
              <a:defRPr/>
            </a:pPr>
            <a:r>
              <a:rPr lang="de-DE"/>
              <a:t>Prof. Dr. Martin POHL</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a:solidFill>
            <a:schemeClr val="accent1"/>
          </a:solidFill>
        </p:spPr>
        <p:txBody>
          <a:bodyPr>
            <a:normAutofit/>
          </a:bodyPr>
          <a:lstStyle/>
          <a:p>
            <a:r>
              <a:rPr lang="en-US" altLang="ja-JP" sz="4000" smtClean="0">
                <a:solidFill>
                  <a:srgbClr val="FFFF00"/>
                </a:solidFill>
              </a:rPr>
              <a:t>Search for a Definition of SME</a:t>
            </a:r>
            <a:br>
              <a:rPr lang="en-US" altLang="ja-JP" sz="4000" smtClean="0">
                <a:solidFill>
                  <a:srgbClr val="FFFF00"/>
                </a:solidFill>
              </a:rPr>
            </a:br>
            <a:r>
              <a:rPr lang="en-US" altLang="ja-JP" sz="4000" smtClean="0">
                <a:solidFill>
                  <a:srgbClr val="FFFF00"/>
                </a:solidFill>
              </a:rPr>
              <a:t>- Qualitative Aspect - </a:t>
            </a:r>
            <a:endParaRPr lang="en-US" altLang="ja-JP" sz="4000" smtClean="0"/>
          </a:p>
        </p:txBody>
      </p:sp>
      <p:sp>
        <p:nvSpPr>
          <p:cNvPr id="3" name="Content Placeholder 2"/>
          <p:cNvSpPr>
            <a:spLocks noGrp="1"/>
          </p:cNvSpPr>
          <p:nvPr>
            <p:ph idx="1"/>
          </p:nvPr>
        </p:nvSpPr>
        <p:spPr>
          <a:xfrm>
            <a:off x="457200" y="1600200"/>
            <a:ext cx="8305800" cy="4525963"/>
          </a:xfrm>
          <a:solidFill>
            <a:schemeClr val="accent1"/>
          </a:solidFill>
        </p:spPr>
        <p:txBody>
          <a:bodyPr rtlCol="0">
            <a:normAutofit fontScale="85000" lnSpcReduction="10000"/>
          </a:bodyPr>
          <a:lstStyle/>
          <a:p>
            <a:pPr fontAlgn="auto">
              <a:spcAft>
                <a:spcPts val="0"/>
              </a:spcAft>
              <a:buFont typeface="Arial" pitchFamily="34" charset="0"/>
              <a:buChar char="•"/>
              <a:defRPr/>
            </a:pPr>
            <a:r>
              <a:rPr lang="en-US" dirty="0" smtClean="0">
                <a:solidFill>
                  <a:schemeClr val="bg1"/>
                </a:solidFill>
              </a:rPr>
              <a:t>An important criteria for an SME is the close relationship between the enterprise and the entrepreneur free of dependence on a conglomerate:</a:t>
            </a:r>
          </a:p>
          <a:p>
            <a:pPr lvl="1" fontAlgn="auto">
              <a:spcAft>
                <a:spcPts val="0"/>
              </a:spcAft>
              <a:buFont typeface="Arial" pitchFamily="34" charset="0"/>
              <a:buChar char="–"/>
              <a:defRPr/>
            </a:pPr>
            <a:r>
              <a:rPr lang="en-US" dirty="0" smtClean="0">
                <a:solidFill>
                  <a:schemeClr val="bg1"/>
                </a:solidFill>
              </a:rPr>
              <a:t>Entity of risk of the company and its managers.</a:t>
            </a:r>
          </a:p>
          <a:p>
            <a:pPr lvl="1" fontAlgn="auto">
              <a:spcAft>
                <a:spcPts val="0"/>
              </a:spcAft>
              <a:buFont typeface="Arial" pitchFamily="34" charset="0"/>
              <a:buChar char="–"/>
              <a:defRPr/>
            </a:pPr>
            <a:r>
              <a:rPr lang="en-US" dirty="0" smtClean="0">
                <a:solidFill>
                  <a:schemeClr val="bg1"/>
                </a:solidFill>
              </a:rPr>
              <a:t>The SME-management is included in all relevant business decisions.</a:t>
            </a:r>
          </a:p>
          <a:p>
            <a:pPr fontAlgn="auto">
              <a:spcAft>
                <a:spcPts val="0"/>
              </a:spcAft>
              <a:buFont typeface="Arial" pitchFamily="34" charset="0"/>
              <a:buChar char="•"/>
              <a:defRPr/>
            </a:pPr>
            <a:r>
              <a:rPr lang="en-US" dirty="0" smtClean="0">
                <a:solidFill>
                  <a:schemeClr val="bg1"/>
                </a:solidFill>
              </a:rPr>
              <a:t>That determines the relationship between management and employees, the internal company organization, the way of decision-finding, the structure of finance, the market behavior and the relation between company and company environment.</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E430D3FB-0C4B-496B-915B-B17A08F41BF5}" type="slidenum">
              <a:rPr lang="de-DE"/>
              <a:pPr>
                <a:defRPr/>
              </a:pPr>
              <a:t>4</a:t>
            </a:fld>
            <a:endParaRPr lang="de-DE" dirty="0"/>
          </a:p>
        </p:txBody>
      </p:sp>
      <p:sp>
        <p:nvSpPr>
          <p:cNvPr id="5" name="Footer Placeholder 4"/>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838200"/>
          </a:xfrm>
          <a:solidFill>
            <a:schemeClr val="accent1"/>
          </a:solidFill>
        </p:spPr>
        <p:txBody>
          <a:bodyPr rtlCol="0">
            <a:normAutofit fontScale="90000"/>
          </a:bodyPr>
          <a:lstStyle/>
          <a:p>
            <a:pPr fontAlgn="auto">
              <a:spcAft>
                <a:spcPts val="0"/>
              </a:spcAft>
              <a:defRPr/>
            </a:pPr>
            <a:r>
              <a:rPr lang="en-US" dirty="0" smtClean="0">
                <a:solidFill>
                  <a:srgbClr val="FFFF00"/>
                </a:solidFill>
              </a:rPr>
              <a:t>Lessons learnt from Successful SMEs</a:t>
            </a:r>
            <a:endParaRPr lang="en-US" dirty="0">
              <a:solidFill>
                <a:srgbClr val="FFFF00"/>
              </a:solidFill>
            </a:endParaRPr>
          </a:p>
        </p:txBody>
      </p:sp>
      <p:sp>
        <p:nvSpPr>
          <p:cNvPr id="8" name="Content Placeholder 7"/>
          <p:cNvSpPr>
            <a:spLocks noGrp="1"/>
          </p:cNvSpPr>
          <p:nvPr>
            <p:ph idx="1"/>
          </p:nvPr>
        </p:nvSpPr>
        <p:spPr>
          <a:xfrm>
            <a:off x="457200" y="1447800"/>
            <a:ext cx="8229600" cy="4678363"/>
          </a:xfrm>
          <a:solidFill>
            <a:schemeClr val="accent1"/>
          </a:solidFill>
        </p:spPr>
        <p:txBody>
          <a:bodyPr rtlCol="0">
            <a:normAutofit fontScale="85000" lnSpcReduction="20000"/>
          </a:bodyPr>
          <a:lstStyle/>
          <a:p>
            <a:pPr fontAlgn="auto">
              <a:spcAft>
                <a:spcPts val="0"/>
              </a:spcAft>
              <a:buFont typeface="Arial" pitchFamily="34" charset="0"/>
              <a:buNone/>
              <a:defRPr/>
            </a:pPr>
            <a:r>
              <a:rPr lang="en-US" dirty="0" smtClean="0">
                <a:solidFill>
                  <a:schemeClr val="bg1"/>
                </a:solidFill>
              </a:rPr>
              <a:t>	It is crucial to break the vicious circle of low productivity and / or profitability and poor competitiveness. Steps should consider:</a:t>
            </a:r>
          </a:p>
          <a:p>
            <a:pPr lvl="1" fontAlgn="auto">
              <a:spcAft>
                <a:spcPts val="0"/>
              </a:spcAft>
              <a:buFont typeface="Arial" pitchFamily="34" charset="0"/>
              <a:buChar char="–"/>
              <a:defRPr/>
            </a:pPr>
            <a:r>
              <a:rPr lang="en-US" dirty="0" smtClean="0">
                <a:solidFill>
                  <a:schemeClr val="bg1"/>
                </a:solidFill>
              </a:rPr>
              <a:t>Strengthen cooperation between entrepreneurs and institutions with the aim of improving companies’ competitiveness.</a:t>
            </a:r>
          </a:p>
          <a:p>
            <a:pPr lvl="1" fontAlgn="auto">
              <a:spcAft>
                <a:spcPts val="0"/>
              </a:spcAft>
              <a:buFont typeface="Arial" pitchFamily="34" charset="0"/>
              <a:buChar char="–"/>
              <a:defRPr/>
            </a:pPr>
            <a:r>
              <a:rPr lang="en-US" dirty="0" smtClean="0">
                <a:solidFill>
                  <a:schemeClr val="bg1"/>
                </a:solidFill>
              </a:rPr>
              <a:t>Growth and development of SMEs is constrained by difficult access to financing as well as its high costs, particularly in the case of long-term credit.</a:t>
            </a:r>
          </a:p>
          <a:p>
            <a:pPr lvl="1" fontAlgn="auto">
              <a:spcAft>
                <a:spcPts val="0"/>
              </a:spcAft>
              <a:buFont typeface="Arial" pitchFamily="34" charset="0"/>
              <a:buChar char="–"/>
              <a:defRPr/>
            </a:pPr>
            <a:r>
              <a:rPr lang="en-US" dirty="0" smtClean="0">
                <a:solidFill>
                  <a:schemeClr val="bg1"/>
                </a:solidFill>
              </a:rPr>
              <a:t>SME face large restrictions and perform poorly in the field of innovation and in their adoption of advanced technologies.</a:t>
            </a:r>
          </a:p>
          <a:p>
            <a:pPr lvl="1" fontAlgn="auto">
              <a:spcAft>
                <a:spcPts val="0"/>
              </a:spcAft>
              <a:buFont typeface="Arial" pitchFamily="34" charset="0"/>
              <a:buChar char="–"/>
              <a:defRPr/>
            </a:pPr>
            <a:r>
              <a:rPr lang="en-US" dirty="0" smtClean="0">
                <a:solidFill>
                  <a:schemeClr val="bg1"/>
                </a:solidFill>
              </a:rPr>
              <a:t>Improvements in human capital through education.</a:t>
            </a:r>
            <a:endParaRPr lang="en-US" dirty="0">
              <a:solidFill>
                <a:schemeClr val="bg1"/>
              </a:solidFill>
            </a:endParaRPr>
          </a:p>
        </p:txBody>
      </p:sp>
      <p:sp>
        <p:nvSpPr>
          <p:cNvPr id="5" name="Footer Placeholder 4"/>
          <p:cNvSpPr>
            <a:spLocks noGrp="1"/>
          </p:cNvSpPr>
          <p:nvPr>
            <p:ph type="ftr" sz="quarter" idx="11"/>
          </p:nvPr>
        </p:nvSpPr>
        <p:spPr/>
        <p:txBody>
          <a:bodyPr/>
          <a:lstStyle/>
          <a:p>
            <a:pPr>
              <a:defRPr/>
            </a:pPr>
            <a:r>
              <a:rPr lang="de-DE"/>
              <a:t>Prof. Dr. Martin POHL</a:t>
            </a:r>
            <a:endParaRPr lang="de-DE" dirty="0"/>
          </a:p>
        </p:txBody>
      </p:sp>
      <p:sp>
        <p:nvSpPr>
          <p:cNvPr id="6" name="Slide Number Placeholder 5"/>
          <p:cNvSpPr>
            <a:spLocks noGrp="1"/>
          </p:cNvSpPr>
          <p:nvPr>
            <p:ph type="sldNum" sz="quarter" idx="12"/>
          </p:nvPr>
        </p:nvSpPr>
        <p:spPr/>
        <p:txBody>
          <a:bodyPr/>
          <a:lstStyle/>
          <a:p>
            <a:pPr>
              <a:defRPr/>
            </a:pPr>
            <a:fld id="{8B5E08D9-9BAD-4D7C-9520-2F25ADFC3D3D}" type="slidenum">
              <a:rPr lang="de-DE"/>
              <a:pPr>
                <a:defRPr/>
              </a:pPr>
              <a:t>40</a:t>
            </a:fld>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228600"/>
            <a:ext cx="8229600" cy="1066800"/>
          </a:xfrm>
          <a:solidFill>
            <a:schemeClr val="accent1"/>
          </a:solidFill>
        </p:spPr>
        <p:txBody>
          <a:bodyPr/>
          <a:lstStyle/>
          <a:p>
            <a:r>
              <a:rPr lang="en-US" altLang="ja-JP" sz="3000" smtClean="0">
                <a:solidFill>
                  <a:srgbClr val="EE9B20"/>
                </a:solidFill>
              </a:rPr>
              <a:t>SME in Future: Contribution of Science </a:t>
            </a:r>
            <a:r>
              <a:rPr lang="en-US" altLang="ja-JP" sz="3000" smtClean="0">
                <a:solidFill>
                  <a:srgbClr val="FFFF00"/>
                </a:solidFill>
              </a:rPr>
              <a:t/>
            </a:r>
            <a:br>
              <a:rPr lang="en-US" altLang="ja-JP" sz="3000" smtClean="0">
                <a:solidFill>
                  <a:srgbClr val="FFFF00"/>
                </a:solidFill>
              </a:rPr>
            </a:br>
            <a:r>
              <a:rPr lang="en-US" altLang="ja-JP" sz="3000" smtClean="0">
                <a:solidFill>
                  <a:srgbClr val="FFFF00"/>
                </a:solidFill>
              </a:rPr>
              <a:t>Porter‘s Approach of Strategic Management</a:t>
            </a:r>
          </a:p>
        </p:txBody>
      </p:sp>
      <p:sp>
        <p:nvSpPr>
          <p:cNvPr id="3" name="Content Placeholder 2"/>
          <p:cNvSpPr>
            <a:spLocks noGrp="1"/>
          </p:cNvSpPr>
          <p:nvPr>
            <p:ph idx="1"/>
          </p:nvPr>
        </p:nvSpPr>
        <p:spPr>
          <a:xfrm>
            <a:off x="457200" y="1524000"/>
            <a:ext cx="8229600" cy="4602163"/>
          </a:xfrm>
          <a:solidFill>
            <a:schemeClr val="accent1"/>
          </a:solidFill>
        </p:spPr>
        <p:txBody>
          <a:bodyPr>
            <a:normAutofit/>
          </a:bodyPr>
          <a:lstStyle/>
          <a:p>
            <a:pPr>
              <a:buFont typeface="Arial" charset="0"/>
              <a:buNone/>
            </a:pPr>
            <a:r>
              <a:rPr lang="en-US" altLang="ja-JP" sz="3000" smtClean="0">
                <a:solidFill>
                  <a:schemeClr val="bg1"/>
                </a:solidFill>
              </a:rPr>
              <a:t>	Companies with a large market share may have due to standardization of processes and products cost advantages. </a:t>
            </a:r>
          </a:p>
          <a:p>
            <a:pPr>
              <a:buFont typeface="Arial" charset="0"/>
              <a:buNone/>
            </a:pPr>
            <a:r>
              <a:rPr lang="en-US" altLang="ja-JP" sz="3000" smtClean="0">
                <a:solidFill>
                  <a:schemeClr val="bg1"/>
                </a:solidFill>
              </a:rPr>
              <a:t>	Small companies can differentiate their products and services and may serve niche markets.</a:t>
            </a:r>
          </a:p>
          <a:p>
            <a:pPr>
              <a:buFont typeface="Arial" charset="0"/>
              <a:buNone/>
            </a:pPr>
            <a:r>
              <a:rPr lang="en-US" altLang="ja-JP" sz="3000" smtClean="0">
                <a:solidFill>
                  <a:schemeClr val="bg1"/>
                </a:solidFill>
              </a:rPr>
              <a:t>	Within a workable competition many small companies may co-exist beside a few large companies, however, medium-sized companies have difficulties to survive.</a:t>
            </a:r>
            <a:endParaRPr lang="de-DE" altLang="ja-JP" sz="3000" smtClean="0"/>
          </a:p>
        </p:txBody>
      </p:sp>
      <p:sp>
        <p:nvSpPr>
          <p:cNvPr id="4" name="Slide Number Placeholder 3"/>
          <p:cNvSpPr>
            <a:spLocks noGrp="1"/>
          </p:cNvSpPr>
          <p:nvPr>
            <p:ph type="sldNum" sz="quarter" idx="12"/>
          </p:nvPr>
        </p:nvSpPr>
        <p:spPr/>
        <p:txBody>
          <a:bodyPr/>
          <a:lstStyle/>
          <a:p>
            <a:pPr>
              <a:defRPr/>
            </a:pPr>
            <a:fld id="{0C63CF7C-078D-466A-8D45-8AEF9F8BF661}" type="slidenum">
              <a:rPr lang="de-DE"/>
              <a:pPr>
                <a:defRPr/>
              </a:pPr>
              <a:t>41</a:t>
            </a:fld>
            <a:endParaRPr lang="de-DE" dirty="0"/>
          </a:p>
        </p:txBody>
      </p:sp>
      <p:sp>
        <p:nvSpPr>
          <p:cNvPr id="5" name="Footer Placeholder 4"/>
          <p:cNvSpPr>
            <a:spLocks noGrp="1"/>
          </p:cNvSpPr>
          <p:nvPr>
            <p:ph type="ftr" sz="quarter" idx="11"/>
          </p:nvPr>
        </p:nvSpPr>
        <p:spPr/>
        <p:txBody>
          <a:bodyPr/>
          <a:lstStyle/>
          <a:p>
            <a:pPr>
              <a:defRPr/>
            </a:pPr>
            <a:r>
              <a:rPr lang="de-DE" dirty="0"/>
              <a:t>Prof. Dr. Martin POHL</a:t>
            </a:r>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solidFill>
            <a:schemeClr val="accent1"/>
          </a:solidFill>
        </p:spPr>
        <p:txBody>
          <a:bodyPr/>
          <a:lstStyle/>
          <a:p>
            <a:r>
              <a:rPr lang="en-US" altLang="ja-JP" sz="3200" smtClean="0">
                <a:solidFill>
                  <a:srgbClr val="EE9B20"/>
                </a:solidFill>
              </a:rPr>
              <a:t>SME in Future: Contribution of Science </a:t>
            </a:r>
            <a:br>
              <a:rPr lang="en-US" altLang="ja-JP" sz="3200" smtClean="0">
                <a:solidFill>
                  <a:srgbClr val="EE9B20"/>
                </a:solidFill>
              </a:rPr>
            </a:br>
            <a:r>
              <a:rPr lang="en-US" altLang="ja-JP" sz="3200" smtClean="0">
                <a:solidFill>
                  <a:srgbClr val="FFFF00"/>
                </a:solidFill>
              </a:rPr>
              <a:t>Gibrat's Rule of Proportionate Growth</a:t>
            </a:r>
            <a:endParaRPr lang="de-DE" altLang="ja-JP" sz="3200" smtClean="0">
              <a:solidFill>
                <a:srgbClr val="FFFF00"/>
              </a:solidFill>
            </a:endParaRPr>
          </a:p>
        </p:txBody>
      </p:sp>
      <p:sp>
        <p:nvSpPr>
          <p:cNvPr id="3" name="Content Placeholder 2"/>
          <p:cNvSpPr>
            <a:spLocks noGrp="1"/>
          </p:cNvSpPr>
          <p:nvPr>
            <p:ph idx="1"/>
          </p:nvPr>
        </p:nvSpPr>
        <p:spPr>
          <a:solidFill>
            <a:schemeClr val="accent1"/>
          </a:solidFill>
        </p:spPr>
        <p:txBody>
          <a:bodyPr>
            <a:normAutofit/>
          </a:bodyPr>
          <a:lstStyle/>
          <a:p>
            <a:pPr>
              <a:lnSpc>
                <a:spcPct val="90000"/>
              </a:lnSpc>
              <a:buFont typeface="Arial" charset="0"/>
              <a:buNone/>
            </a:pPr>
            <a:r>
              <a:rPr lang="en-US" altLang="ja-JP" sz="2700" smtClean="0"/>
              <a:t>	</a:t>
            </a:r>
            <a:r>
              <a:rPr lang="en-US" altLang="ja-JP" sz="2700" smtClean="0">
                <a:solidFill>
                  <a:schemeClr val="bg1"/>
                </a:solidFill>
              </a:rPr>
              <a:t>Robert Gibrat suggests that growth rates of companies are not correlating with its size. It is only innovation which generates growth. External pressure force companies to think about innovation. When succeeding, companies may try to earn the fruits of the change, before new extern pressure is threatening their achievements once again. </a:t>
            </a:r>
          </a:p>
          <a:p>
            <a:pPr>
              <a:lnSpc>
                <a:spcPct val="90000"/>
              </a:lnSpc>
              <a:buFont typeface="Arial" charset="0"/>
              <a:buNone/>
            </a:pPr>
            <a:r>
              <a:rPr lang="en-US" altLang="ja-JP" sz="2700" smtClean="0">
                <a:solidFill>
                  <a:schemeClr val="bg1"/>
                </a:solidFill>
              </a:rPr>
              <a:t>	Profit depends mainly on growth, not on the size of the company. Consequently, within well working capital-markets companies may receive capital regardless its size.</a:t>
            </a:r>
            <a:endParaRPr lang="de-DE" altLang="ja-JP" sz="2700" smtClean="0">
              <a:solidFill>
                <a:schemeClr val="bg1"/>
              </a:solidFill>
            </a:endParaRPr>
          </a:p>
        </p:txBody>
      </p:sp>
      <p:sp>
        <p:nvSpPr>
          <p:cNvPr id="4" name="Slide Number Placeholder 3"/>
          <p:cNvSpPr>
            <a:spLocks noGrp="1"/>
          </p:cNvSpPr>
          <p:nvPr>
            <p:ph type="sldNum" sz="quarter" idx="12"/>
          </p:nvPr>
        </p:nvSpPr>
        <p:spPr/>
        <p:txBody>
          <a:bodyPr/>
          <a:lstStyle/>
          <a:p>
            <a:pPr>
              <a:defRPr/>
            </a:pPr>
            <a:fld id="{6E34590B-F319-46EA-AACC-55D98BCF152F}" type="slidenum">
              <a:rPr lang="de-DE"/>
              <a:pPr>
                <a:defRPr/>
              </a:pPr>
              <a:t>42</a:t>
            </a:fld>
            <a:endParaRPr lang="de-DE" dirty="0"/>
          </a:p>
        </p:txBody>
      </p:sp>
      <p:sp>
        <p:nvSpPr>
          <p:cNvPr id="5" name="Footer Placeholder 4"/>
          <p:cNvSpPr>
            <a:spLocks noGrp="1"/>
          </p:cNvSpPr>
          <p:nvPr>
            <p:ph type="ftr" sz="quarter" idx="11"/>
          </p:nvPr>
        </p:nvSpPr>
        <p:spPr/>
        <p:txBody>
          <a:bodyPr/>
          <a:lstStyle/>
          <a:p>
            <a:pPr>
              <a:defRPr/>
            </a:pPr>
            <a:r>
              <a:rPr lang="de-DE" dirty="0"/>
              <a:t>Prof. Dr. Martin POHL</a:t>
            </a:r>
            <a:endParaRPr lang="de-D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accent1"/>
          </a:solidFill>
        </p:spPr>
        <p:txBody>
          <a:bodyPr>
            <a:normAutofit/>
          </a:bodyPr>
          <a:lstStyle/>
          <a:p>
            <a:r>
              <a:rPr lang="en-US" altLang="ja-JP" sz="3200" smtClean="0">
                <a:solidFill>
                  <a:srgbClr val="EE9B20"/>
                </a:solidFill>
              </a:rPr>
              <a:t>SME in Future: Contribution of Science</a:t>
            </a:r>
            <a:r>
              <a:rPr lang="en-US" altLang="ja-JP" sz="3200" smtClean="0">
                <a:solidFill>
                  <a:srgbClr val="FFFF00"/>
                </a:solidFill>
              </a:rPr>
              <a:t/>
            </a:r>
            <a:br>
              <a:rPr lang="en-US" altLang="ja-JP" sz="3200" smtClean="0">
                <a:solidFill>
                  <a:srgbClr val="FFFF00"/>
                </a:solidFill>
              </a:rPr>
            </a:br>
            <a:r>
              <a:rPr lang="en-US" altLang="ja-JP" sz="3200" smtClean="0">
                <a:solidFill>
                  <a:srgbClr val="FFFF00"/>
                </a:solidFill>
              </a:rPr>
              <a:t>“Scenario-Analyses” of the MIT </a:t>
            </a:r>
            <a:endParaRPr lang="de-DE" altLang="ja-JP" sz="3200" smtClean="0">
              <a:solidFill>
                <a:srgbClr val="FFFF00"/>
              </a:solidFill>
            </a:endParaRPr>
          </a:p>
        </p:txBody>
      </p:sp>
      <p:sp>
        <p:nvSpPr>
          <p:cNvPr id="3" name="Content Placeholder 2"/>
          <p:cNvSpPr>
            <a:spLocks noGrp="1"/>
          </p:cNvSpPr>
          <p:nvPr>
            <p:ph idx="1"/>
          </p:nvPr>
        </p:nvSpPr>
        <p:spPr>
          <a:xfrm>
            <a:off x="457200" y="1371600"/>
            <a:ext cx="8229600" cy="4953000"/>
          </a:xfrm>
          <a:solidFill>
            <a:schemeClr val="accent1"/>
          </a:solidFill>
        </p:spPr>
        <p:txBody>
          <a:bodyPr rtlCol="0">
            <a:normAutofit fontScale="77500" lnSpcReduction="20000"/>
          </a:bodyPr>
          <a:lstStyle/>
          <a:p>
            <a:pPr fontAlgn="auto">
              <a:spcAft>
                <a:spcPts val="0"/>
              </a:spcAft>
              <a:buFont typeface="Arial" pitchFamily="34" charset="0"/>
              <a:buNone/>
              <a:defRPr/>
            </a:pPr>
            <a:r>
              <a:rPr lang="en-US" sz="3500" dirty="0" smtClean="0">
                <a:solidFill>
                  <a:schemeClr val="bg1"/>
                </a:solidFill>
              </a:rPr>
              <a:t>	According to the model, the two mayor innovations of the late 20</a:t>
            </a:r>
            <a:r>
              <a:rPr lang="en-US" sz="3500" baseline="30000" dirty="0" smtClean="0">
                <a:solidFill>
                  <a:schemeClr val="bg1"/>
                </a:solidFill>
              </a:rPr>
              <a:t>th </a:t>
            </a:r>
            <a:r>
              <a:rPr lang="en-US" sz="3500" dirty="0" smtClean="0">
                <a:solidFill>
                  <a:schemeClr val="bg1"/>
                </a:solidFill>
              </a:rPr>
              <a:t>century: ‘globalizing’ and ‘revolution in information technology’, may lead to two developments:</a:t>
            </a:r>
          </a:p>
          <a:p>
            <a:pPr marL="971550" lvl="1" indent="-514350" fontAlgn="auto">
              <a:spcAft>
                <a:spcPts val="0"/>
              </a:spcAft>
              <a:buFont typeface="+mj-lt"/>
              <a:buAutoNum type="arabicPeriod"/>
              <a:defRPr/>
            </a:pPr>
            <a:r>
              <a:rPr lang="en-US" sz="3500" dirty="0" smtClean="0">
                <a:solidFill>
                  <a:schemeClr val="bg1"/>
                </a:solidFill>
              </a:rPr>
              <a:t>Small, independent SME’s co-operate as units for a limited time. The intensive outsourcing by large companies towards the increasing number of self-employed may strengthen the SME’s including its importance as in the process of innovation.</a:t>
            </a:r>
          </a:p>
          <a:p>
            <a:pPr marL="971550" lvl="1" indent="-514350" fontAlgn="auto">
              <a:spcAft>
                <a:spcPts val="0"/>
              </a:spcAft>
              <a:buFont typeface="+mj-lt"/>
              <a:buAutoNum type="arabicPeriod"/>
              <a:defRPr/>
            </a:pPr>
            <a:r>
              <a:rPr lang="en-US" sz="3500" dirty="0" smtClean="0">
                <a:solidFill>
                  <a:schemeClr val="bg1"/>
                </a:solidFill>
              </a:rPr>
              <a:t>Large companies search for systemic efficiency: SME’s have to accept as suppliers the standards of the leading company. Innovation may spread in the entire chain. Product- and process-innovation will increase speed. </a:t>
            </a:r>
          </a:p>
        </p:txBody>
      </p:sp>
      <p:sp>
        <p:nvSpPr>
          <p:cNvPr id="4" name="Slide Number Placeholder 3"/>
          <p:cNvSpPr>
            <a:spLocks noGrp="1"/>
          </p:cNvSpPr>
          <p:nvPr>
            <p:ph type="sldNum" sz="quarter" idx="12"/>
          </p:nvPr>
        </p:nvSpPr>
        <p:spPr/>
        <p:txBody>
          <a:bodyPr/>
          <a:lstStyle/>
          <a:p>
            <a:pPr>
              <a:defRPr/>
            </a:pPr>
            <a:fld id="{E3EABFD3-2690-4CD3-99EC-53E454E63669}" type="slidenum">
              <a:rPr lang="de-DE"/>
              <a:pPr>
                <a:defRPr/>
              </a:pPr>
              <a:t>43</a:t>
            </a:fld>
            <a:endParaRPr lang="de-DE" dirty="0"/>
          </a:p>
        </p:txBody>
      </p:sp>
      <p:sp>
        <p:nvSpPr>
          <p:cNvPr id="5" name="Footer Placeholder 4"/>
          <p:cNvSpPr>
            <a:spLocks noGrp="1"/>
          </p:cNvSpPr>
          <p:nvPr>
            <p:ph type="ftr" sz="quarter" idx="11"/>
          </p:nvPr>
        </p:nvSpPr>
        <p:spPr/>
        <p:txBody>
          <a:bodyPr/>
          <a:lstStyle/>
          <a:p>
            <a:pPr>
              <a:defRPr/>
            </a:pPr>
            <a:r>
              <a:rPr lang="de-DE" dirty="0"/>
              <a:t>Prof. Dr. Martin POHL</a:t>
            </a:r>
            <a:endParaRPr lang="de-D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52400"/>
            <a:ext cx="8686800" cy="685800"/>
          </a:xfrm>
          <a:solidFill>
            <a:schemeClr val="accent1"/>
          </a:solidFill>
        </p:spPr>
        <p:txBody>
          <a:bodyPr>
            <a:normAutofit/>
          </a:bodyPr>
          <a:lstStyle/>
          <a:p>
            <a:r>
              <a:rPr lang="en-US" altLang="ja-JP" sz="4000" smtClean="0">
                <a:solidFill>
                  <a:srgbClr val="FFFF00"/>
                </a:solidFill>
              </a:rPr>
              <a:t>Outlook: 1870 versus 2012</a:t>
            </a:r>
            <a:endParaRPr lang="en-US" altLang="ja-JP" sz="4000" smtClean="0"/>
          </a:p>
        </p:txBody>
      </p:sp>
      <p:sp>
        <p:nvSpPr>
          <p:cNvPr id="64514" name="Content Placeholder 6"/>
          <p:cNvSpPr>
            <a:spLocks noGrp="1"/>
          </p:cNvSpPr>
          <p:nvPr>
            <p:ph sz="half" idx="2"/>
          </p:nvPr>
        </p:nvSpPr>
        <p:spPr>
          <a:xfrm>
            <a:off x="2819400" y="914400"/>
            <a:ext cx="6172200" cy="5486400"/>
          </a:xfrm>
          <a:solidFill>
            <a:schemeClr val="accent1"/>
          </a:solidFill>
        </p:spPr>
        <p:txBody>
          <a:bodyPr/>
          <a:lstStyle/>
          <a:p>
            <a:r>
              <a:rPr lang="en-US" altLang="ja-JP" sz="2400" smtClean="0">
                <a:solidFill>
                  <a:schemeClr val="bg1"/>
                </a:solidFill>
              </a:rPr>
              <a:t>1870 wrote the economist Gustav F. von Schmoller: „Factories are not winning because they produce permanently better products, but rather because the small master-craftsmen (enterprises) do not manage to go new ways.” </a:t>
            </a:r>
          </a:p>
          <a:p>
            <a:r>
              <a:rPr lang="en-US" altLang="ja-JP" sz="2400" smtClean="0">
                <a:solidFill>
                  <a:schemeClr val="bg1"/>
                </a:solidFill>
              </a:rPr>
              <a:t>2012 - taking in account Schmollers statement - we do not have to worry, that the discussion on SME is coming soon to an end.</a:t>
            </a:r>
          </a:p>
          <a:p>
            <a:r>
              <a:rPr lang="en-US" altLang="ja-JP" sz="2400" smtClean="0">
                <a:solidFill>
                  <a:schemeClr val="bg1"/>
                </a:solidFill>
              </a:rPr>
              <a:t>The approaches of Porter, Gilbert and the MIT show: also management science estimates very different prospects for SME in future.  - Scientists working on SME do not need to worry to become unemployed.</a:t>
            </a:r>
          </a:p>
          <a:p>
            <a:endParaRPr lang="en-US" altLang="ja-JP" sz="2400" smtClean="0">
              <a:solidFill>
                <a:schemeClr val="bg1"/>
              </a:solidFill>
            </a:endParaRPr>
          </a:p>
        </p:txBody>
      </p:sp>
      <p:sp>
        <p:nvSpPr>
          <p:cNvPr id="4" name="Slide Number Placeholder 3"/>
          <p:cNvSpPr>
            <a:spLocks noGrp="1"/>
          </p:cNvSpPr>
          <p:nvPr>
            <p:ph type="sldNum" sz="quarter" idx="12"/>
          </p:nvPr>
        </p:nvSpPr>
        <p:spPr/>
        <p:txBody>
          <a:bodyPr/>
          <a:lstStyle/>
          <a:p>
            <a:pPr>
              <a:defRPr/>
            </a:pPr>
            <a:fld id="{F9AE8464-4920-4A77-B26B-2A73E65063C1}" type="slidenum">
              <a:rPr lang="de-DE"/>
              <a:pPr>
                <a:defRPr/>
              </a:pPr>
              <a:t>44</a:t>
            </a:fld>
            <a:endParaRPr lang="de-DE" dirty="0"/>
          </a:p>
        </p:txBody>
      </p:sp>
      <p:pic>
        <p:nvPicPr>
          <p:cNvPr id="64516" name="Content Placeholder 7" descr="Datei:Schulte - Gustav von Schmoller.jpg"/>
          <p:cNvPicPr>
            <a:picLocks noGrp="1"/>
          </p:cNvPicPr>
          <p:nvPr>
            <p:ph sz="half" idx="1"/>
          </p:nvPr>
        </p:nvPicPr>
        <p:blipFill>
          <a:blip r:embed="rId3"/>
          <a:srcRect/>
          <a:stretch>
            <a:fillRect/>
          </a:stretch>
        </p:blipFill>
        <p:spPr>
          <a:xfrm>
            <a:off x="304800" y="914400"/>
            <a:ext cx="2438400" cy="2743200"/>
          </a:xfrm>
        </p:spPr>
      </p:pic>
      <p:sp>
        <p:nvSpPr>
          <p:cNvPr id="6" name="Footer Placeholder 5"/>
          <p:cNvSpPr>
            <a:spLocks noGrp="1"/>
          </p:cNvSpPr>
          <p:nvPr>
            <p:ph type="ftr" sz="quarter" idx="11"/>
          </p:nvPr>
        </p:nvSpPr>
        <p:spPr/>
        <p:txBody>
          <a:bodyPr/>
          <a:lstStyle/>
          <a:p>
            <a:pPr>
              <a:defRPr/>
            </a:pPr>
            <a:r>
              <a:rPr lang="de-DE" dirty="0"/>
              <a:t>Prof. Dr. Martin POHL</a:t>
            </a:r>
            <a:endParaRPr lang="de-DE" dirty="0"/>
          </a:p>
        </p:txBody>
      </p:sp>
      <p:pic>
        <p:nvPicPr>
          <p:cNvPr id="64518" name="fullResImage" descr="http://www.gerriets.com/_bilder/fertigung/naeherei/gw-naeherei-05.jpg"/>
          <p:cNvPicPr>
            <a:picLocks noChangeAspect="1" noChangeArrowheads="1"/>
          </p:cNvPicPr>
          <p:nvPr/>
        </p:nvPicPr>
        <p:blipFill>
          <a:blip r:embed="rId4"/>
          <a:srcRect/>
          <a:stretch>
            <a:fillRect/>
          </a:stretch>
        </p:blipFill>
        <p:spPr bwMode="auto">
          <a:xfrm>
            <a:off x="304800" y="3657600"/>
            <a:ext cx="2438400" cy="277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3"/>
          <p:cNvSpPr>
            <a:spLocks noGrp="1"/>
          </p:cNvSpPr>
          <p:nvPr>
            <p:ph type="title"/>
          </p:nvPr>
        </p:nvSpPr>
        <p:spPr>
          <a:solidFill>
            <a:schemeClr val="accent1"/>
          </a:solidFill>
        </p:spPr>
        <p:txBody>
          <a:bodyPr/>
          <a:lstStyle/>
          <a:p>
            <a:r>
              <a:rPr lang="en-US" altLang="ja-JP" smtClean="0">
                <a:solidFill>
                  <a:srgbClr val="FFFF00"/>
                </a:solidFill>
              </a:rPr>
              <a:t>Thank you and see you again!</a:t>
            </a:r>
          </a:p>
        </p:txBody>
      </p:sp>
      <p:pic>
        <p:nvPicPr>
          <p:cNvPr id="66562" name="Picture 2" descr="C:\Users\Martin\Pictures\Pictures\Pictures\DSC_6857[1].jpg"/>
          <p:cNvPicPr>
            <a:picLocks noGrp="1" noChangeAspect="1" noChangeArrowheads="1"/>
          </p:cNvPicPr>
          <p:nvPr>
            <p:ph idx="1"/>
          </p:nvPr>
        </p:nvPicPr>
        <p:blipFill>
          <a:blip r:embed="rId3"/>
          <a:srcRect/>
          <a:stretch>
            <a:fillRect/>
          </a:stretch>
        </p:blipFill>
        <p:spPr>
          <a:xfrm>
            <a:off x="1165225" y="1676400"/>
            <a:ext cx="6813550" cy="4419600"/>
          </a:xfrm>
        </p:spPr>
      </p:pic>
      <p:sp>
        <p:nvSpPr>
          <p:cNvPr id="66563" name="TextBox 4"/>
          <p:cNvSpPr txBox="1">
            <a:spLocks noChangeArrowheads="1"/>
          </p:cNvSpPr>
          <p:nvPr/>
        </p:nvSpPr>
        <p:spPr bwMode="auto">
          <a:xfrm>
            <a:off x="1066800" y="6324600"/>
            <a:ext cx="7086600" cy="369888"/>
          </a:xfrm>
          <a:prstGeom prst="rect">
            <a:avLst/>
          </a:prstGeom>
          <a:noFill/>
          <a:ln w="9525">
            <a:noFill/>
            <a:miter lim="800000"/>
            <a:headEnd/>
            <a:tailEnd/>
          </a:ln>
        </p:spPr>
        <p:txBody>
          <a:bodyPr>
            <a:spAutoFit/>
          </a:bodyPr>
          <a:lstStyle/>
          <a:p>
            <a:pPr algn="ctr"/>
            <a:r>
              <a:rPr kumimoji="0" lang="de-DE" altLang="ja-JP" b="1">
                <a:latin typeface="Calibri" pitchFamily="34" charset="0"/>
              </a:rPr>
              <a:t>www.japan-germany.org</a:t>
            </a:r>
          </a:p>
        </p:txBody>
      </p:sp>
      <p:sp>
        <p:nvSpPr>
          <p:cNvPr id="6" name="Slide Number Placeholder 5"/>
          <p:cNvSpPr>
            <a:spLocks noGrp="1"/>
          </p:cNvSpPr>
          <p:nvPr>
            <p:ph type="sldNum" sz="quarter" idx="12"/>
          </p:nvPr>
        </p:nvSpPr>
        <p:spPr/>
        <p:txBody>
          <a:bodyPr/>
          <a:lstStyle/>
          <a:p>
            <a:pPr>
              <a:defRPr/>
            </a:pPr>
            <a:fld id="{197BDCB3-29E3-456D-A50C-92F28C832C71}" type="slidenum">
              <a:rPr lang="de-DE"/>
              <a:pPr>
                <a:defRPr/>
              </a:pPr>
              <a:t>45</a:t>
            </a:fld>
            <a:endParaRPr lang="de-DE" dirty="0"/>
          </a:p>
        </p:txBody>
      </p:sp>
      <p:sp>
        <p:nvSpPr>
          <p:cNvPr id="7" name="Footer Placeholder 6"/>
          <p:cNvSpPr>
            <a:spLocks noGrp="1"/>
          </p:cNvSpPr>
          <p:nvPr>
            <p:ph type="ftr" sz="quarter" idx="11"/>
          </p:nvPr>
        </p:nvSpPr>
        <p:spPr>
          <a:xfrm>
            <a:off x="3124200" y="6248400"/>
            <a:ext cx="2895600" cy="473075"/>
          </a:xfrm>
        </p:spPr>
        <p:txBody>
          <a:bodyPr/>
          <a:lstStyle/>
          <a:p>
            <a:pPr>
              <a:defRPr/>
            </a:pPr>
            <a:r>
              <a:rPr lang="de-DE" dirty="0"/>
              <a:t> </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altLang="ja-JP" sz="4000" smtClean="0">
                <a:solidFill>
                  <a:srgbClr val="FFFF00"/>
                </a:solidFill>
              </a:rPr>
              <a:t>Search for a Definition of SME</a:t>
            </a:r>
            <a:br>
              <a:rPr lang="en-US" altLang="ja-JP" sz="4000" smtClean="0">
                <a:solidFill>
                  <a:srgbClr val="FFFF00"/>
                </a:solidFill>
              </a:rPr>
            </a:br>
            <a:r>
              <a:rPr lang="en-US" altLang="ja-JP" sz="3600" smtClean="0">
                <a:solidFill>
                  <a:srgbClr val="FFFF00"/>
                </a:solidFill>
              </a:rPr>
              <a:t>- German Administration-</a:t>
            </a:r>
            <a:endParaRPr lang="de-DE" altLang="ja-JP" sz="3600" smtClean="0"/>
          </a:p>
        </p:txBody>
      </p:sp>
      <p:sp>
        <p:nvSpPr>
          <p:cNvPr id="3" name="Content Placeholder 2"/>
          <p:cNvSpPr>
            <a:spLocks noGrp="1"/>
          </p:cNvSpPr>
          <p:nvPr>
            <p:ph idx="1"/>
          </p:nvPr>
        </p:nvSpPr>
        <p:spPr>
          <a:solidFill>
            <a:schemeClr val="accent1"/>
          </a:solidFill>
        </p:spPr>
        <p:txBody>
          <a:bodyPr>
            <a:normAutofit/>
          </a:bodyPr>
          <a:lstStyle/>
          <a:p>
            <a:pPr>
              <a:lnSpc>
                <a:spcPct val="90000"/>
              </a:lnSpc>
              <a:buFont typeface="Arial" charset="0"/>
              <a:buNone/>
            </a:pPr>
            <a:r>
              <a:rPr lang="en-US" altLang="ja-JP" sz="2700" smtClean="0">
                <a:solidFill>
                  <a:schemeClr val="bg1"/>
                </a:solidFill>
              </a:rPr>
              <a:t>	1970: The federal government drafted a SME-policy: „A general … definition of the terminus of SME is not helpful. … For specific purposes borderlines may be drawn: Industrial small enterprise up to 49 staff and medium size enterprise up to 499 staff.</a:t>
            </a:r>
          </a:p>
          <a:p>
            <a:pPr>
              <a:lnSpc>
                <a:spcPct val="90000"/>
              </a:lnSpc>
              <a:buFont typeface="Arial" charset="0"/>
              <a:buNone/>
            </a:pPr>
            <a:r>
              <a:rPr lang="en-US" altLang="ja-JP" sz="900" smtClean="0">
                <a:solidFill>
                  <a:schemeClr val="bg1"/>
                </a:solidFill>
              </a:rPr>
              <a:t>	(Source: German Parliament, Paper VI/1666, Dec 29,1970)</a:t>
            </a:r>
          </a:p>
          <a:p>
            <a:pPr>
              <a:lnSpc>
                <a:spcPct val="90000"/>
              </a:lnSpc>
              <a:buFont typeface="Arial" charset="0"/>
              <a:buNone/>
            </a:pPr>
            <a:r>
              <a:rPr lang="en-US" altLang="ja-JP" sz="2700" smtClean="0">
                <a:solidFill>
                  <a:schemeClr val="bg1"/>
                </a:solidFill>
              </a:rPr>
              <a:t>	The German Employers Association says: „Whereas in other European countries SME are statistically defined as part of the economy, in Germany SME are going beyond such statistics: SME include both economic as well as social aspects.“ </a:t>
            </a:r>
          </a:p>
          <a:p>
            <a:pPr>
              <a:lnSpc>
                <a:spcPct val="90000"/>
              </a:lnSpc>
              <a:buFont typeface="Arial" charset="0"/>
              <a:buNone/>
            </a:pPr>
            <a:r>
              <a:rPr lang="de-DE" altLang="ja-JP" sz="900" smtClean="0">
                <a:solidFill>
                  <a:schemeClr val="bg1"/>
                </a:solidFill>
              </a:rPr>
              <a:t>	(Source: Bundesverband der Deutschen Industrie (Ed.): Großindustrie und industrieller Mittelstand. Gemeinsam erfolgreich im Wettbewerb, Köln 1999, p.31)</a:t>
            </a:r>
          </a:p>
        </p:txBody>
      </p:sp>
      <p:sp>
        <p:nvSpPr>
          <p:cNvPr id="4" name="Slide Number Placeholder 3"/>
          <p:cNvSpPr>
            <a:spLocks noGrp="1"/>
          </p:cNvSpPr>
          <p:nvPr>
            <p:ph type="sldNum" sz="quarter" idx="12"/>
          </p:nvPr>
        </p:nvSpPr>
        <p:spPr/>
        <p:txBody>
          <a:bodyPr/>
          <a:lstStyle/>
          <a:p>
            <a:pPr>
              <a:defRPr/>
            </a:pPr>
            <a:fld id="{AFB3F613-6508-49C3-828C-021567D4D394}" type="slidenum">
              <a:rPr lang="de-DE"/>
              <a:pPr>
                <a:defRPr/>
              </a:pPr>
              <a:t>5</a:t>
            </a:fld>
            <a:endParaRPr lang="de-DE" dirty="0"/>
          </a:p>
        </p:txBody>
      </p:sp>
      <p:sp>
        <p:nvSpPr>
          <p:cNvPr id="5" name="Footer Placeholder 4"/>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rtlCol="0">
            <a:normAutofit fontScale="90000"/>
          </a:bodyPr>
          <a:lstStyle/>
          <a:p>
            <a:pPr fontAlgn="auto">
              <a:spcAft>
                <a:spcPts val="0"/>
              </a:spcAft>
              <a:defRPr/>
            </a:pPr>
            <a:r>
              <a:rPr lang="en-US" dirty="0" smtClean="0">
                <a:solidFill>
                  <a:srgbClr val="FFFF00"/>
                </a:solidFill>
              </a:rPr>
              <a:t>How are SME‘s Categorized in the German Language?</a:t>
            </a:r>
            <a:endParaRPr lang="en-US" dirty="0">
              <a:solidFill>
                <a:srgbClr val="FFFF00"/>
              </a:solidFill>
            </a:endParaRPr>
          </a:p>
        </p:txBody>
      </p:sp>
      <p:pic>
        <p:nvPicPr>
          <p:cNvPr id="21506" name="Content Placeholder 5" descr="Bild Mittelstand.jpg"/>
          <p:cNvPicPr>
            <a:picLocks noGrp="1" noChangeAspect="1"/>
          </p:cNvPicPr>
          <p:nvPr>
            <p:ph sz="half" idx="1"/>
          </p:nvPr>
        </p:nvPicPr>
        <p:blipFill>
          <a:blip r:embed="rId3"/>
          <a:srcRect/>
          <a:stretch>
            <a:fillRect/>
          </a:stretch>
        </p:blipFill>
        <p:spPr>
          <a:xfrm>
            <a:off x="533400" y="1600200"/>
            <a:ext cx="3429000" cy="4191000"/>
          </a:xfrm>
        </p:spPr>
      </p:pic>
      <p:sp>
        <p:nvSpPr>
          <p:cNvPr id="21507" name="Content Placeholder 6"/>
          <p:cNvSpPr>
            <a:spLocks noGrp="1"/>
          </p:cNvSpPr>
          <p:nvPr>
            <p:ph sz="half" idx="2"/>
          </p:nvPr>
        </p:nvSpPr>
        <p:spPr>
          <a:solidFill>
            <a:schemeClr val="accent1"/>
          </a:solidFill>
        </p:spPr>
        <p:txBody>
          <a:bodyPr/>
          <a:lstStyle/>
          <a:p>
            <a:pPr>
              <a:buFont typeface="Arial" charset="0"/>
              <a:buNone/>
            </a:pPr>
            <a:r>
              <a:rPr lang="de-DE" altLang="ja-JP" smtClean="0"/>
              <a:t>	</a:t>
            </a:r>
            <a:r>
              <a:rPr lang="de-DE" altLang="ja-JP" smtClean="0">
                <a:solidFill>
                  <a:schemeClr val="bg1"/>
                </a:solidFill>
              </a:rPr>
              <a:t>„Kleine und Mittlere Unternehmen (KMU, SME)“ </a:t>
            </a:r>
            <a:r>
              <a:rPr lang="en-US" altLang="ja-JP" smtClean="0">
                <a:solidFill>
                  <a:schemeClr val="bg1"/>
                </a:solidFill>
              </a:rPr>
              <a:t>are described:</a:t>
            </a:r>
          </a:p>
          <a:p>
            <a:pPr lvl="1"/>
            <a:r>
              <a:rPr lang="en-US" altLang="ja-JP" smtClean="0">
                <a:solidFill>
                  <a:schemeClr val="bg1"/>
                </a:solidFill>
              </a:rPr>
              <a:t>Quantitative: “</a:t>
            </a:r>
            <a:r>
              <a:rPr lang="de-DE" altLang="ja-JP" smtClean="0">
                <a:solidFill>
                  <a:schemeClr val="bg1"/>
                </a:solidFill>
              </a:rPr>
              <a:t>Mittelstand</a:t>
            </a:r>
            <a:r>
              <a:rPr lang="en-US" altLang="ja-JP" smtClean="0">
                <a:solidFill>
                  <a:schemeClr val="bg1"/>
                </a:solidFill>
              </a:rPr>
              <a:t>” </a:t>
            </a:r>
          </a:p>
          <a:p>
            <a:pPr lvl="1"/>
            <a:r>
              <a:rPr lang="en-US" altLang="ja-JP" smtClean="0">
                <a:solidFill>
                  <a:schemeClr val="bg1"/>
                </a:solidFill>
              </a:rPr>
              <a:t>Qualitative: Family owned companies</a:t>
            </a:r>
          </a:p>
          <a:p>
            <a:pPr lvl="1"/>
            <a:r>
              <a:rPr lang="en-US" altLang="ja-JP" smtClean="0">
                <a:solidFill>
                  <a:schemeClr val="bg1"/>
                </a:solidFill>
              </a:rPr>
              <a:t>Sociology: Middle Class (Definition of the monolingual dictionary „Duden“)</a:t>
            </a:r>
          </a:p>
        </p:txBody>
      </p:sp>
      <p:sp>
        <p:nvSpPr>
          <p:cNvPr id="21508" name="TextBox 4"/>
          <p:cNvSpPr txBox="1">
            <a:spLocks noChangeArrowheads="1"/>
          </p:cNvSpPr>
          <p:nvPr/>
        </p:nvSpPr>
        <p:spPr bwMode="auto">
          <a:xfrm>
            <a:off x="304800" y="5791200"/>
            <a:ext cx="3962400" cy="923925"/>
          </a:xfrm>
          <a:prstGeom prst="rect">
            <a:avLst/>
          </a:prstGeom>
          <a:noFill/>
          <a:ln w="9525">
            <a:noFill/>
            <a:miter lim="800000"/>
            <a:headEnd/>
            <a:tailEnd/>
          </a:ln>
        </p:spPr>
        <p:txBody>
          <a:bodyPr>
            <a:spAutoFit/>
          </a:bodyPr>
          <a:lstStyle/>
          <a:p>
            <a:r>
              <a:rPr kumimoji="0" lang="en-US" altLang="ja-JP">
                <a:latin typeface="Calibri" pitchFamily="34" charset="0"/>
              </a:rPr>
              <a:t>Cover of the book in the medieval style by  </a:t>
            </a:r>
            <a:r>
              <a:rPr kumimoji="0" lang="de-DE" altLang="ja-JP">
                <a:latin typeface="Calibri" pitchFamily="34" charset="0"/>
              </a:rPr>
              <a:t>Walter WILHEM, Willy SCHLUETER: </a:t>
            </a:r>
          </a:p>
          <a:p>
            <a:r>
              <a:rPr kumimoji="0" lang="de-DE" altLang="ja-JP">
                <a:latin typeface="Calibri" pitchFamily="34" charset="0"/>
              </a:rPr>
              <a:t>„Mission of the Mittelstand“ (1924)</a:t>
            </a:r>
          </a:p>
        </p:txBody>
      </p:sp>
      <p:sp>
        <p:nvSpPr>
          <p:cNvPr id="6" name="Slide Number Placeholder 5"/>
          <p:cNvSpPr>
            <a:spLocks noGrp="1"/>
          </p:cNvSpPr>
          <p:nvPr>
            <p:ph type="sldNum" sz="quarter" idx="12"/>
          </p:nvPr>
        </p:nvSpPr>
        <p:spPr/>
        <p:txBody>
          <a:bodyPr/>
          <a:lstStyle/>
          <a:p>
            <a:pPr>
              <a:defRPr/>
            </a:pPr>
            <a:fld id="{FFD4F74F-2E09-48B2-AFCF-3397FA111951}" type="slidenum">
              <a:rPr lang="de-DE"/>
              <a:pPr>
                <a:defRPr/>
              </a:pPr>
              <a:t>6</a:t>
            </a:fld>
            <a:endParaRPr lang="de-DE" dirty="0"/>
          </a:p>
        </p:txBody>
      </p:sp>
      <p:sp>
        <p:nvSpPr>
          <p:cNvPr id="8" name="Footer Placeholder 7"/>
          <p:cNvSpPr>
            <a:spLocks noGrp="1"/>
          </p:cNvSpPr>
          <p:nvPr>
            <p:ph type="ftr" sz="quarter" idx="11"/>
          </p:nvPr>
        </p:nvSpPr>
        <p:spPr/>
        <p:txBody>
          <a:bodyPr/>
          <a:lstStyle/>
          <a:p>
            <a:pPr>
              <a:defRPr/>
            </a:pPr>
            <a:r>
              <a:rPr lang="de-DE" dirty="0"/>
              <a:t>Prof. Dr. Martin POHL</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rtlCol="0">
            <a:normAutofit fontScale="90000"/>
          </a:bodyPr>
          <a:lstStyle/>
          <a:p>
            <a:pPr fontAlgn="auto">
              <a:spcAft>
                <a:spcPts val="0"/>
              </a:spcAft>
              <a:defRPr/>
            </a:pPr>
            <a:r>
              <a:rPr lang="en-US" sz="3600" dirty="0" smtClean="0">
                <a:solidFill>
                  <a:srgbClr val="FFFF00"/>
                </a:solidFill>
              </a:rPr>
              <a:t>Summary: </a:t>
            </a:r>
            <a:br>
              <a:rPr lang="en-US" sz="3600" dirty="0" smtClean="0">
                <a:solidFill>
                  <a:srgbClr val="FFFF00"/>
                </a:solidFill>
              </a:rPr>
            </a:br>
            <a:r>
              <a:rPr lang="en-US" sz="3600" dirty="0" smtClean="0">
                <a:solidFill>
                  <a:srgbClr val="FFFF00"/>
                </a:solidFill>
              </a:rPr>
              <a:t>No General Accepted German Definition of SME</a:t>
            </a:r>
            <a:endParaRPr lang="en-US" sz="3600" dirty="0">
              <a:solidFill>
                <a:srgbClr val="FFFF00"/>
              </a:solidFill>
            </a:endParaRPr>
          </a:p>
        </p:txBody>
      </p:sp>
      <p:sp>
        <p:nvSpPr>
          <p:cNvPr id="6" name="Content Placeholder 5"/>
          <p:cNvSpPr>
            <a:spLocks noGrp="1"/>
          </p:cNvSpPr>
          <p:nvPr>
            <p:ph idx="1"/>
          </p:nvPr>
        </p:nvSpPr>
        <p:spPr>
          <a:solidFill>
            <a:schemeClr val="accent1"/>
          </a:solidFill>
        </p:spPr>
        <p:txBody>
          <a:bodyPr>
            <a:normAutofit/>
          </a:bodyPr>
          <a:lstStyle/>
          <a:p>
            <a:pPr>
              <a:lnSpc>
                <a:spcPct val="80000"/>
              </a:lnSpc>
              <a:buFont typeface="Arial" charset="0"/>
              <a:buNone/>
            </a:pPr>
            <a:r>
              <a:rPr lang="en-US" altLang="ja-JP" sz="2400" smtClean="0"/>
              <a:t>	</a:t>
            </a:r>
            <a:r>
              <a:rPr lang="en-US" altLang="ja-JP" sz="2400" smtClean="0">
                <a:solidFill>
                  <a:schemeClr val="bg1"/>
                </a:solidFill>
              </a:rPr>
              <a:t>In Germany there is no general defined criteria for SME by public authorities. In certain fields are criteria fixed, such as in specific government support programs or in the trade law for small limited liability companies (two of three criteria have to be fulfilled: 350.000 Euro balance sheet total, 700.000 Euro turnover and up to 10 staff). </a:t>
            </a:r>
          </a:p>
          <a:p>
            <a:pPr>
              <a:lnSpc>
                <a:spcPct val="80000"/>
              </a:lnSpc>
              <a:buFont typeface="Arial" charset="0"/>
              <a:buNone/>
            </a:pPr>
            <a:r>
              <a:rPr lang="en-US" altLang="ja-JP" sz="2400" smtClean="0">
                <a:solidFill>
                  <a:schemeClr val="bg1"/>
                </a:solidFill>
              </a:rPr>
              <a:t>	In the field of science the definition of the “Institut für Mittelstandsforschung (IfM)“, a public foundation supported by the Federal Ministry of Economy and the State Government of Northrhine-Westfalia is most widely accepted:</a:t>
            </a:r>
          </a:p>
          <a:p>
            <a:pPr>
              <a:lnSpc>
                <a:spcPct val="80000"/>
              </a:lnSpc>
              <a:buFont typeface="Arial" charset="0"/>
              <a:buNone/>
            </a:pPr>
            <a:r>
              <a:rPr lang="en-US" altLang="ja-JP" sz="2100" smtClean="0">
                <a:solidFill>
                  <a:schemeClr val="bg1"/>
                </a:solidFill>
              </a:rPr>
              <a:t>	Small Enterprise:      up to      9 staff </a:t>
            </a:r>
            <a:r>
              <a:rPr lang="en-US" altLang="ja-JP" sz="2100" u="sng" smtClean="0">
                <a:solidFill>
                  <a:schemeClr val="bg1"/>
                </a:solidFill>
              </a:rPr>
              <a:t>and</a:t>
            </a:r>
            <a:r>
              <a:rPr lang="en-US" altLang="ja-JP" sz="2100" smtClean="0">
                <a:solidFill>
                  <a:schemeClr val="bg1"/>
                </a:solidFill>
              </a:rPr>
              <a:t> up to   1 Mio. € turnover Medium Enterprise: up to 499 staff </a:t>
            </a:r>
            <a:r>
              <a:rPr lang="en-US" altLang="ja-JP" sz="2100" u="sng" smtClean="0">
                <a:solidFill>
                  <a:schemeClr val="bg1"/>
                </a:solidFill>
              </a:rPr>
              <a:t>and</a:t>
            </a:r>
            <a:r>
              <a:rPr lang="en-US" altLang="ja-JP" sz="2100" smtClean="0">
                <a:solidFill>
                  <a:schemeClr val="bg1"/>
                </a:solidFill>
              </a:rPr>
              <a:t> up to 50 Mio. € turnover</a:t>
            </a:r>
            <a:r>
              <a:rPr lang="de-DE" altLang="ja-JP" sz="2100" smtClean="0"/>
              <a:t> </a:t>
            </a:r>
          </a:p>
          <a:p>
            <a:pPr>
              <a:lnSpc>
                <a:spcPct val="80000"/>
              </a:lnSpc>
              <a:buFont typeface="Arial" charset="0"/>
              <a:buNone/>
            </a:pPr>
            <a:r>
              <a:rPr lang="de-DE" altLang="ja-JP" sz="700" smtClean="0"/>
              <a:t> </a:t>
            </a:r>
          </a:p>
          <a:p>
            <a:pPr>
              <a:lnSpc>
                <a:spcPct val="80000"/>
              </a:lnSpc>
              <a:buFont typeface="Arial" charset="0"/>
              <a:buNone/>
            </a:pPr>
            <a:r>
              <a:rPr lang="de-DE" altLang="ja-JP" sz="1000" smtClean="0"/>
              <a:t>	</a:t>
            </a:r>
            <a:r>
              <a:rPr lang="de-DE" altLang="ja-JP" sz="1000" smtClean="0">
                <a:hlinkClick r:id="rId3"/>
              </a:rPr>
              <a:t>http://www.ifm-bonn.org/index.php?id=89</a:t>
            </a:r>
            <a:r>
              <a:rPr lang="de-DE" altLang="ja-JP" sz="1000" smtClean="0"/>
              <a:t>, </a:t>
            </a:r>
            <a:r>
              <a:rPr lang="en-US" altLang="ja-JP" sz="1000" smtClean="0">
                <a:solidFill>
                  <a:schemeClr val="bg1"/>
                </a:solidFill>
              </a:rPr>
              <a:t>&lt;accessed Nov. 15, 2012&gt;</a:t>
            </a:r>
          </a:p>
          <a:p>
            <a:pPr>
              <a:lnSpc>
                <a:spcPct val="80000"/>
              </a:lnSpc>
              <a:buFont typeface="Arial" charset="0"/>
              <a:buNone/>
            </a:pPr>
            <a:r>
              <a:rPr lang="en-US" altLang="ja-JP" sz="2000" smtClean="0"/>
              <a:t>	</a:t>
            </a:r>
          </a:p>
          <a:p>
            <a:pPr>
              <a:lnSpc>
                <a:spcPct val="80000"/>
              </a:lnSpc>
              <a:buFont typeface="Arial" charset="0"/>
              <a:buNone/>
            </a:pPr>
            <a:endParaRPr lang="en-US" altLang="ja-JP" sz="2000" smtClean="0"/>
          </a:p>
          <a:p>
            <a:pPr>
              <a:lnSpc>
                <a:spcPct val="80000"/>
              </a:lnSpc>
            </a:pPr>
            <a:endParaRPr lang="de-DE" altLang="ja-JP" sz="2000" smtClean="0"/>
          </a:p>
          <a:p>
            <a:pPr>
              <a:lnSpc>
                <a:spcPct val="80000"/>
              </a:lnSpc>
            </a:pPr>
            <a:endParaRPr lang="de-DE" altLang="ja-JP" sz="2000" smtClean="0"/>
          </a:p>
        </p:txBody>
      </p:sp>
      <p:sp>
        <p:nvSpPr>
          <p:cNvPr id="4" name="Slide Number Placeholder 3"/>
          <p:cNvSpPr>
            <a:spLocks noGrp="1"/>
          </p:cNvSpPr>
          <p:nvPr>
            <p:ph type="sldNum" sz="quarter" idx="12"/>
          </p:nvPr>
        </p:nvSpPr>
        <p:spPr/>
        <p:txBody>
          <a:bodyPr/>
          <a:lstStyle/>
          <a:p>
            <a:pPr>
              <a:defRPr/>
            </a:pPr>
            <a:fld id="{C05E62C6-3002-419C-A494-F6E4C05AEEB6}" type="slidenum">
              <a:rPr lang="de-DE"/>
              <a:pPr>
                <a:defRPr/>
              </a:pPr>
              <a:t>7</a:t>
            </a:fld>
            <a:endParaRPr lang="de-DE" dirty="0"/>
          </a:p>
        </p:txBody>
      </p:sp>
      <p:sp>
        <p:nvSpPr>
          <p:cNvPr id="7" name="Footer Placeholder 6"/>
          <p:cNvSpPr>
            <a:spLocks noGrp="1"/>
          </p:cNvSpPr>
          <p:nvPr>
            <p:ph type="ftr" sz="quarter" idx="11"/>
          </p:nvPr>
        </p:nvSpPr>
        <p:spPr/>
        <p:txBody>
          <a:bodyPr/>
          <a:lstStyle/>
          <a:p>
            <a:pPr>
              <a:defRPr/>
            </a:pPr>
            <a:r>
              <a:rPr lang="de-DE"/>
              <a:t>Prof. Dr. Martin POHL</a:t>
            </a: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4800" y="4267200"/>
            <a:ext cx="8305800" cy="2209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de-DE" dirty="0"/>
          </a:p>
        </p:txBody>
      </p:sp>
      <p:sp>
        <p:nvSpPr>
          <p:cNvPr id="12" name="Oval 11"/>
          <p:cNvSpPr/>
          <p:nvPr/>
        </p:nvSpPr>
        <p:spPr>
          <a:xfrm>
            <a:off x="2819400" y="2895600"/>
            <a:ext cx="609600" cy="4572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de-DE" dirty="0"/>
          </a:p>
        </p:txBody>
      </p:sp>
      <p:sp>
        <p:nvSpPr>
          <p:cNvPr id="11" name="Oval 10"/>
          <p:cNvSpPr/>
          <p:nvPr/>
        </p:nvSpPr>
        <p:spPr>
          <a:xfrm>
            <a:off x="2819400" y="2971800"/>
            <a:ext cx="609600" cy="381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de-DE" dirty="0"/>
          </a:p>
        </p:txBody>
      </p:sp>
      <p:sp>
        <p:nvSpPr>
          <p:cNvPr id="8" name="Rectangle 7"/>
          <p:cNvSpPr/>
          <p:nvPr/>
        </p:nvSpPr>
        <p:spPr>
          <a:xfrm>
            <a:off x="609600" y="838200"/>
            <a:ext cx="792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dirty="0">
                <a:solidFill>
                  <a:schemeClr val="bg1"/>
                </a:solidFill>
              </a:rPr>
              <a:t>The EU-Commission defined by EU-Law SME’s, considering the rage of definitions by EU-countries (for example: Belgium, the Netherlands and Denmark: up to 100 employees, France and Italy up to 499 employees, UK up to 249 employees):</a:t>
            </a:r>
            <a:endParaRPr kumimoji="0" lang="en-US" dirty="0">
              <a:solidFill>
                <a:schemeClr val="bg1"/>
              </a:solidFill>
            </a:endParaRPr>
          </a:p>
        </p:txBody>
      </p:sp>
      <p:sp>
        <p:nvSpPr>
          <p:cNvPr id="24581" name="Title 8"/>
          <p:cNvSpPr>
            <a:spLocks noGrp="1"/>
          </p:cNvSpPr>
          <p:nvPr>
            <p:ph type="title"/>
          </p:nvPr>
        </p:nvSpPr>
        <p:spPr>
          <a:xfrm>
            <a:off x="152400" y="152400"/>
            <a:ext cx="8839200" cy="609600"/>
          </a:xfrm>
          <a:solidFill>
            <a:schemeClr val="accent1"/>
          </a:solidFill>
        </p:spPr>
        <p:txBody>
          <a:bodyPr/>
          <a:lstStyle/>
          <a:p>
            <a:r>
              <a:rPr lang="en-US" altLang="ja-JP" sz="2900" smtClean="0">
                <a:solidFill>
                  <a:srgbClr val="FFFF00"/>
                </a:solidFill>
              </a:rPr>
              <a:t>What is an SME in the European Union</a:t>
            </a:r>
          </a:p>
        </p:txBody>
      </p:sp>
      <p:sp>
        <p:nvSpPr>
          <p:cNvPr id="10" name="Content Placeholder 9"/>
          <p:cNvSpPr>
            <a:spLocks noGrp="1"/>
          </p:cNvSpPr>
          <p:nvPr>
            <p:ph sz="half" idx="2"/>
          </p:nvPr>
        </p:nvSpPr>
        <p:spPr>
          <a:xfrm>
            <a:off x="685800" y="2514600"/>
            <a:ext cx="7924800" cy="3611563"/>
          </a:xfrm>
        </p:spPr>
        <p:txBody>
          <a:bodyPr>
            <a:normAutofit/>
          </a:bodyPr>
          <a:lstStyle/>
          <a:p>
            <a:pPr>
              <a:lnSpc>
                <a:spcPct val="80000"/>
              </a:lnSpc>
              <a:buFont typeface="Arial" charset="0"/>
              <a:buNone/>
            </a:pPr>
            <a:endParaRPr lang="de-DE" altLang="ja-JP" sz="700" smtClean="0"/>
          </a:p>
          <a:p>
            <a:pPr>
              <a:lnSpc>
                <a:spcPct val="80000"/>
              </a:lnSpc>
            </a:pPr>
            <a:endParaRPr lang="de-DE" altLang="ja-JP" sz="700" smtClean="0"/>
          </a:p>
          <a:p>
            <a:pPr>
              <a:lnSpc>
                <a:spcPct val="80000"/>
              </a:lnSpc>
            </a:pPr>
            <a:endParaRPr lang="de-DE" altLang="ja-JP" sz="700" smtClean="0"/>
          </a:p>
        </p:txBody>
      </p:sp>
      <p:graphicFrame>
        <p:nvGraphicFramePr>
          <p:cNvPr id="13" name="Table 12"/>
          <p:cNvGraphicFramePr>
            <a:graphicFrameLocks noGrp="1"/>
          </p:cNvGraphicFramePr>
          <p:nvPr/>
        </p:nvGraphicFramePr>
        <p:xfrm>
          <a:off x="1066800" y="1905000"/>
          <a:ext cx="6629400" cy="2286000"/>
        </p:xfrm>
        <a:graphic>
          <a:graphicData uri="http://schemas.openxmlformats.org/drawingml/2006/table">
            <a:tbl>
              <a:tblPr firstRow="1" bandRow="1">
                <a:tableStyleId>{5C22544A-7EE6-4342-B048-85BDC9FD1C3A}</a:tableStyleId>
              </a:tblPr>
              <a:tblGrid>
                <a:gridCol w="1657350"/>
                <a:gridCol w="1657350"/>
                <a:gridCol w="1657350"/>
                <a:gridCol w="1657350"/>
              </a:tblGrid>
              <a:tr h="671890">
                <a:tc>
                  <a:txBody>
                    <a:bodyPr/>
                    <a:lstStyle/>
                    <a:p>
                      <a:r>
                        <a:rPr lang="en-US" noProof="0" dirty="0" smtClean="0"/>
                        <a:t>Company Category</a:t>
                      </a:r>
                      <a:endParaRPr lang="en-US" noProof="0" dirty="0"/>
                    </a:p>
                  </a:txBody>
                  <a:tcPr/>
                </a:tc>
                <a:tc>
                  <a:txBody>
                    <a:bodyPr/>
                    <a:lstStyle/>
                    <a:p>
                      <a:r>
                        <a:rPr lang="en-US" noProof="0" dirty="0" smtClean="0"/>
                        <a:t>Medium-sized</a:t>
                      </a:r>
                      <a:endParaRPr lang="en-US" noProof="0" dirty="0"/>
                    </a:p>
                  </a:txBody>
                  <a:tcPr/>
                </a:tc>
                <a:tc>
                  <a:txBody>
                    <a:bodyPr/>
                    <a:lstStyle/>
                    <a:p>
                      <a:r>
                        <a:rPr lang="en-US" noProof="0" dirty="0" smtClean="0"/>
                        <a:t>Small</a:t>
                      </a:r>
                      <a:endParaRPr lang="en-US" noProof="0" dirty="0"/>
                    </a:p>
                  </a:txBody>
                  <a:tcPr/>
                </a:tc>
                <a:tc>
                  <a:txBody>
                    <a:bodyPr/>
                    <a:lstStyle/>
                    <a:p>
                      <a:r>
                        <a:rPr lang="en-US" noProof="0" dirty="0" smtClean="0"/>
                        <a:t>Micro</a:t>
                      </a:r>
                      <a:endParaRPr lang="en-US" noProof="0" dirty="0"/>
                    </a:p>
                  </a:txBody>
                  <a:tcPr/>
                </a:tc>
              </a:tr>
              <a:tr h="471110">
                <a:tc>
                  <a:txBody>
                    <a:bodyPr/>
                    <a:lstStyle/>
                    <a:p>
                      <a:r>
                        <a:rPr lang="en-US" b="1" noProof="0" dirty="0" smtClean="0">
                          <a:solidFill>
                            <a:schemeClr val="bg1"/>
                          </a:solidFill>
                        </a:rPr>
                        <a:t>Employees</a:t>
                      </a:r>
                      <a:endParaRPr lang="en-US" b="1" noProof="0" dirty="0">
                        <a:solidFill>
                          <a:schemeClr val="bg1"/>
                        </a:solidFill>
                      </a:endParaRPr>
                    </a:p>
                  </a:txBody>
                  <a:tcPr>
                    <a:solidFill>
                      <a:schemeClr val="accent1"/>
                    </a:solidFill>
                  </a:tcPr>
                </a:tc>
                <a:tc>
                  <a:txBody>
                    <a:bodyPr/>
                    <a:lstStyle/>
                    <a:p>
                      <a:r>
                        <a:rPr lang="en-US" noProof="0" dirty="0" smtClean="0"/>
                        <a:t>&lt; 250</a:t>
                      </a:r>
                      <a:endParaRPr lang="en-US" noProof="0" dirty="0"/>
                    </a:p>
                  </a:txBody>
                  <a:tcPr/>
                </a:tc>
                <a:tc>
                  <a:txBody>
                    <a:bodyPr/>
                    <a:lstStyle/>
                    <a:p>
                      <a:r>
                        <a:rPr lang="en-US" noProof="0" dirty="0" smtClean="0"/>
                        <a:t>&lt; 50</a:t>
                      </a:r>
                      <a:endParaRPr lang="en-US" noProof="0" dirty="0"/>
                    </a:p>
                  </a:txBody>
                  <a:tcPr/>
                </a:tc>
                <a:tc>
                  <a:txBody>
                    <a:bodyPr/>
                    <a:lstStyle/>
                    <a:p>
                      <a:r>
                        <a:rPr lang="en-US" noProof="0" dirty="0" smtClean="0"/>
                        <a:t>&lt; 10</a:t>
                      </a:r>
                      <a:endParaRPr lang="en-US" noProof="0" dirty="0"/>
                    </a:p>
                  </a:txBody>
                  <a:tcPr/>
                </a:tc>
              </a:tr>
              <a:tr h="471110">
                <a:tc>
                  <a:txBody>
                    <a:bodyPr/>
                    <a:lstStyle/>
                    <a:p>
                      <a:r>
                        <a:rPr lang="en-US" b="1" noProof="0" dirty="0" smtClean="0">
                          <a:solidFill>
                            <a:schemeClr val="bg1"/>
                          </a:solidFill>
                        </a:rPr>
                        <a:t>Turnover (or)</a:t>
                      </a:r>
                      <a:endParaRPr lang="en-US" b="1" noProof="0" dirty="0">
                        <a:solidFill>
                          <a:schemeClr val="bg1"/>
                        </a:solidFill>
                      </a:endParaRPr>
                    </a:p>
                  </a:txBody>
                  <a:tcPr>
                    <a:solidFill>
                      <a:schemeClr val="accent1"/>
                    </a:solidFill>
                  </a:tcPr>
                </a:tc>
                <a:tc>
                  <a:txBody>
                    <a:bodyPr/>
                    <a:lstStyle/>
                    <a:p>
                      <a:r>
                        <a:rPr lang="en-US" noProof="0" dirty="0" smtClean="0"/>
                        <a:t>&lt;50 m</a:t>
                      </a:r>
                      <a:endParaRPr lang="en-US" noProof="0" dirty="0"/>
                    </a:p>
                  </a:txBody>
                  <a:tcPr/>
                </a:tc>
                <a:tc>
                  <a:txBody>
                    <a:bodyPr/>
                    <a:lstStyle/>
                    <a:p>
                      <a:r>
                        <a:rPr lang="en-US" noProof="0" dirty="0" smtClean="0"/>
                        <a:t>&lt; 10 m</a:t>
                      </a:r>
                      <a:endParaRPr lang="en-US" noProof="0" dirty="0"/>
                    </a:p>
                  </a:txBody>
                  <a:tcPr/>
                </a:tc>
                <a:tc>
                  <a:txBody>
                    <a:bodyPr/>
                    <a:lstStyle/>
                    <a:p>
                      <a:r>
                        <a:rPr lang="en-US" noProof="0" dirty="0" smtClean="0"/>
                        <a:t>&lt; 2 m</a:t>
                      </a:r>
                      <a:endParaRPr lang="en-US" noProof="0" dirty="0"/>
                    </a:p>
                  </a:txBody>
                  <a:tcPr/>
                </a:tc>
              </a:tr>
              <a:tr h="671890">
                <a:tc>
                  <a:txBody>
                    <a:bodyPr/>
                    <a:lstStyle/>
                    <a:p>
                      <a:r>
                        <a:rPr lang="en-US" b="1" noProof="0" dirty="0" smtClean="0">
                          <a:solidFill>
                            <a:schemeClr val="bg1"/>
                          </a:solidFill>
                        </a:rPr>
                        <a:t>Balance sheet total</a:t>
                      </a:r>
                      <a:endParaRPr lang="en-US" b="1" noProof="0" dirty="0">
                        <a:solidFill>
                          <a:schemeClr val="bg1"/>
                        </a:solidFill>
                      </a:endParaRPr>
                    </a:p>
                  </a:txBody>
                  <a:tcPr>
                    <a:solidFill>
                      <a:schemeClr val="accent1"/>
                    </a:solidFill>
                  </a:tcPr>
                </a:tc>
                <a:tc>
                  <a:txBody>
                    <a:bodyPr/>
                    <a:lstStyle/>
                    <a:p>
                      <a:r>
                        <a:rPr lang="en-US" noProof="0" dirty="0" smtClean="0"/>
                        <a:t>&lt; 43 m</a:t>
                      </a:r>
                      <a:endParaRPr lang="en-US" noProof="0" dirty="0"/>
                    </a:p>
                  </a:txBody>
                  <a:tcPr/>
                </a:tc>
                <a:tc>
                  <a:txBody>
                    <a:bodyPr/>
                    <a:lstStyle/>
                    <a:p>
                      <a:r>
                        <a:rPr lang="en-US" noProof="0" dirty="0" smtClean="0"/>
                        <a:t>&lt; 10 m</a:t>
                      </a:r>
                      <a:endParaRPr lang="en-US" noProof="0" dirty="0"/>
                    </a:p>
                  </a:txBody>
                  <a:tcPr/>
                </a:tc>
                <a:tc>
                  <a:txBody>
                    <a:bodyPr/>
                    <a:lstStyle/>
                    <a:p>
                      <a:r>
                        <a:rPr lang="en-US" noProof="0" dirty="0" smtClean="0"/>
                        <a:t>&lt; 2 m</a:t>
                      </a:r>
                      <a:endParaRPr lang="en-US" noProof="0" dirty="0"/>
                    </a:p>
                  </a:txBody>
                  <a:tcPr/>
                </a:tc>
              </a:tr>
            </a:tbl>
          </a:graphicData>
        </a:graphic>
      </p:graphicFrame>
      <p:sp>
        <p:nvSpPr>
          <p:cNvPr id="16" name="Content Placeholder 15"/>
          <p:cNvSpPr>
            <a:spLocks noGrp="1"/>
          </p:cNvSpPr>
          <p:nvPr>
            <p:ph sz="half" idx="1"/>
          </p:nvPr>
        </p:nvSpPr>
        <p:spPr>
          <a:xfrm>
            <a:off x="76200" y="2362200"/>
            <a:ext cx="8915400" cy="4191000"/>
          </a:xfrm>
        </p:spPr>
        <p:txBody>
          <a:bodyPr>
            <a:normAutofit/>
          </a:bodyPr>
          <a:lstStyle/>
          <a:p>
            <a:pPr>
              <a:lnSpc>
                <a:spcPct val="80000"/>
              </a:lnSpc>
              <a:buFont typeface="Arial" charset="0"/>
              <a:buNone/>
            </a:pPr>
            <a:r>
              <a:rPr lang="de-DE" altLang="ja-JP" sz="1100" smtClean="0"/>
              <a:t> </a:t>
            </a:r>
            <a:endParaRPr lang="en-US" altLang="ja-JP" sz="1800" smtClean="0">
              <a:solidFill>
                <a:schemeClr val="bg1"/>
              </a:solidFill>
            </a:endParaRPr>
          </a:p>
          <a:p>
            <a:pPr>
              <a:lnSpc>
                <a:spcPct val="80000"/>
              </a:lnSpc>
              <a:buFont typeface="Arial" charset="0"/>
              <a:buNone/>
            </a:pPr>
            <a:endParaRPr lang="en-US" altLang="ja-JP" sz="1800" smtClean="0">
              <a:solidFill>
                <a:schemeClr val="bg1"/>
              </a:solidFill>
            </a:endParaRPr>
          </a:p>
          <a:p>
            <a:pPr>
              <a:lnSpc>
                <a:spcPct val="80000"/>
              </a:lnSpc>
              <a:buFont typeface="Arial" charset="0"/>
              <a:buNone/>
            </a:pPr>
            <a:endParaRPr lang="en-US" altLang="ja-JP" sz="700" smtClean="0"/>
          </a:p>
          <a:p>
            <a:pPr>
              <a:lnSpc>
                <a:spcPct val="80000"/>
              </a:lnSpc>
              <a:buFont typeface="Arial" charset="0"/>
              <a:buNone/>
            </a:pPr>
            <a:endParaRPr lang="en-US" altLang="ja-JP" sz="700" smtClean="0"/>
          </a:p>
          <a:p>
            <a:pPr>
              <a:lnSpc>
                <a:spcPct val="80000"/>
              </a:lnSpc>
              <a:buFont typeface="Arial" charset="0"/>
              <a:buNone/>
            </a:pPr>
            <a:endParaRPr lang="en-US" altLang="ja-JP" sz="700" smtClean="0"/>
          </a:p>
          <a:p>
            <a:pPr>
              <a:lnSpc>
                <a:spcPct val="80000"/>
              </a:lnSpc>
              <a:buFont typeface="Arial" charset="0"/>
              <a:buNone/>
            </a:pPr>
            <a:endParaRPr lang="en-US" altLang="ja-JP" sz="700" smtClean="0"/>
          </a:p>
          <a:p>
            <a:pPr>
              <a:lnSpc>
                <a:spcPct val="80000"/>
              </a:lnSpc>
              <a:buFont typeface="Arial" charset="0"/>
              <a:buNone/>
            </a:pPr>
            <a:endParaRPr lang="en-US" altLang="ja-JP" sz="700" smtClean="0"/>
          </a:p>
          <a:p>
            <a:pPr>
              <a:lnSpc>
                <a:spcPct val="80000"/>
              </a:lnSpc>
              <a:buFont typeface="Arial" charset="0"/>
              <a:buNone/>
            </a:pPr>
            <a:endParaRPr lang="en-US" altLang="ja-JP" sz="700" smtClean="0"/>
          </a:p>
          <a:p>
            <a:pPr>
              <a:lnSpc>
                <a:spcPct val="80000"/>
              </a:lnSpc>
              <a:buFont typeface="Arial" charset="0"/>
              <a:buNone/>
            </a:pPr>
            <a:endParaRPr lang="en-US" altLang="ja-JP" sz="700" smtClean="0"/>
          </a:p>
          <a:p>
            <a:pPr>
              <a:lnSpc>
                <a:spcPct val="80000"/>
              </a:lnSpc>
              <a:buFont typeface="Arial" charset="0"/>
              <a:buNone/>
            </a:pPr>
            <a:r>
              <a:rPr lang="en-US" altLang="ja-JP" sz="400" smtClean="0"/>
              <a:t>	</a:t>
            </a:r>
          </a:p>
          <a:p>
            <a:pPr>
              <a:lnSpc>
                <a:spcPct val="80000"/>
              </a:lnSpc>
              <a:buFont typeface="Arial" charset="0"/>
              <a:buNone/>
            </a:pPr>
            <a:endParaRPr lang="en-US" altLang="ja-JP" sz="400" smtClean="0"/>
          </a:p>
          <a:p>
            <a:pPr>
              <a:lnSpc>
                <a:spcPct val="80000"/>
              </a:lnSpc>
              <a:buFont typeface="Arial" charset="0"/>
              <a:buNone/>
            </a:pPr>
            <a:endParaRPr lang="en-US" altLang="ja-JP" sz="400" smtClean="0"/>
          </a:p>
          <a:p>
            <a:pPr>
              <a:lnSpc>
                <a:spcPct val="80000"/>
              </a:lnSpc>
              <a:buFont typeface="Arial" charset="0"/>
              <a:buNone/>
            </a:pPr>
            <a:endParaRPr lang="en-US" altLang="ja-JP" sz="400" smtClean="0"/>
          </a:p>
          <a:p>
            <a:pPr>
              <a:lnSpc>
                <a:spcPct val="80000"/>
              </a:lnSpc>
              <a:buFont typeface="Arial" charset="0"/>
              <a:buNone/>
            </a:pPr>
            <a:endParaRPr lang="en-US" altLang="ja-JP" sz="400" smtClean="0"/>
          </a:p>
          <a:p>
            <a:pPr>
              <a:lnSpc>
                <a:spcPct val="80000"/>
              </a:lnSpc>
              <a:buFont typeface="Arial" charset="0"/>
              <a:buNone/>
            </a:pPr>
            <a:endParaRPr lang="en-US" altLang="ja-JP" sz="400" smtClean="0"/>
          </a:p>
          <a:p>
            <a:pPr>
              <a:lnSpc>
                <a:spcPct val="80000"/>
              </a:lnSpc>
              <a:buFont typeface="Arial" charset="0"/>
              <a:buNone/>
            </a:pPr>
            <a:endParaRPr lang="en-US" altLang="ja-JP" sz="400" smtClean="0"/>
          </a:p>
          <a:p>
            <a:pPr>
              <a:lnSpc>
                <a:spcPct val="80000"/>
              </a:lnSpc>
              <a:buFont typeface="Arial" charset="0"/>
              <a:buNone/>
            </a:pPr>
            <a:endParaRPr lang="en-US" altLang="ja-JP" sz="400" smtClean="0"/>
          </a:p>
          <a:p>
            <a:pPr>
              <a:lnSpc>
                <a:spcPct val="80000"/>
              </a:lnSpc>
              <a:buFont typeface="Arial" charset="0"/>
              <a:buNone/>
            </a:pPr>
            <a:endParaRPr lang="en-US" altLang="ja-JP" sz="400" smtClean="0"/>
          </a:p>
          <a:p>
            <a:pPr>
              <a:lnSpc>
                <a:spcPct val="80000"/>
              </a:lnSpc>
              <a:buFont typeface="Arial" charset="0"/>
              <a:buNone/>
            </a:pPr>
            <a:endParaRPr lang="en-US" altLang="ja-JP" sz="400" smtClean="0"/>
          </a:p>
          <a:p>
            <a:pPr>
              <a:lnSpc>
                <a:spcPct val="80000"/>
              </a:lnSpc>
              <a:buFont typeface="Arial" charset="0"/>
              <a:buNone/>
            </a:pPr>
            <a:endParaRPr lang="en-US" altLang="ja-JP" sz="400" smtClean="0"/>
          </a:p>
          <a:p>
            <a:pPr>
              <a:lnSpc>
                <a:spcPct val="80000"/>
              </a:lnSpc>
              <a:buFont typeface="Arial" charset="0"/>
              <a:buNone/>
            </a:pPr>
            <a:endParaRPr lang="en-US" altLang="ja-JP" sz="400" smtClean="0"/>
          </a:p>
          <a:p>
            <a:pPr>
              <a:lnSpc>
                <a:spcPct val="80000"/>
              </a:lnSpc>
              <a:buFont typeface="Arial" charset="0"/>
              <a:buNone/>
            </a:pPr>
            <a:r>
              <a:rPr lang="en-US" altLang="ja-JP" sz="2200" smtClean="0"/>
              <a:t>	</a:t>
            </a:r>
            <a:r>
              <a:rPr lang="en-US" altLang="ja-JP" sz="2200" smtClean="0">
                <a:solidFill>
                  <a:schemeClr val="bg1"/>
                </a:solidFill>
              </a:rPr>
              <a:t>These ceilings apply to the figures for </a:t>
            </a:r>
            <a:r>
              <a:rPr lang="en-US" altLang="ja-JP" sz="2200" u="sng" smtClean="0">
                <a:solidFill>
                  <a:schemeClr val="bg1"/>
                </a:solidFill>
              </a:rPr>
              <a:t>individual</a:t>
            </a:r>
            <a:r>
              <a:rPr lang="en-US" altLang="ja-JP" sz="2200" smtClean="0">
                <a:solidFill>
                  <a:schemeClr val="bg1"/>
                </a:solidFill>
              </a:rPr>
              <a:t> firms only. A firm which is part of larger grouping needs to include employee/turnover/balance sheet data to that conglomerate. </a:t>
            </a:r>
          </a:p>
          <a:p>
            <a:pPr>
              <a:lnSpc>
                <a:spcPct val="80000"/>
              </a:lnSpc>
              <a:buFont typeface="Arial" charset="0"/>
              <a:buNone/>
            </a:pPr>
            <a:r>
              <a:rPr lang="en-US" altLang="ja-JP" sz="2200" smtClean="0">
                <a:solidFill>
                  <a:schemeClr val="bg1"/>
                </a:solidFill>
              </a:rPr>
              <a:t>	The definition is compulsory used by all EU-institutions, however, it is becoming gradually also common in the member-states including Germany though it is not an EU-regulation which has to be enforced by member-states into national law.</a:t>
            </a:r>
          </a:p>
          <a:p>
            <a:pPr>
              <a:lnSpc>
                <a:spcPct val="80000"/>
              </a:lnSpc>
              <a:buFont typeface="Arial" charset="0"/>
              <a:buNone/>
            </a:pPr>
            <a:r>
              <a:rPr lang="en-US" altLang="ja-JP" sz="1200" smtClean="0">
                <a:solidFill>
                  <a:schemeClr val="bg1"/>
                </a:solidFill>
              </a:rPr>
              <a:t>	</a:t>
            </a:r>
            <a:r>
              <a:rPr lang="en-US" altLang="ja-JP" sz="800" smtClean="0">
                <a:solidFill>
                  <a:schemeClr val="bg1"/>
                </a:solidFill>
              </a:rPr>
              <a:t>Source: </a:t>
            </a:r>
            <a:r>
              <a:rPr lang="en-US" altLang="ja-JP" sz="800" smtClean="0">
                <a:solidFill>
                  <a:schemeClr val="bg1"/>
                </a:solidFill>
                <a:hlinkClick r:id="rId3"/>
              </a:rPr>
              <a:t>http://ec.europa.eu/enterprise/policies/sme/facts-figures-analysis/sme-definition/index_en.htm</a:t>
            </a:r>
            <a:r>
              <a:rPr lang="en-US" altLang="ja-JP" sz="800" smtClean="0">
                <a:solidFill>
                  <a:schemeClr val="bg1"/>
                </a:solidFill>
              </a:rPr>
              <a:t> &lt; accessed Sept. 29, 2012&gt;</a:t>
            </a:r>
          </a:p>
          <a:p>
            <a:pPr>
              <a:lnSpc>
                <a:spcPct val="80000"/>
              </a:lnSpc>
              <a:buFont typeface="Arial" charset="0"/>
              <a:buNone/>
            </a:pPr>
            <a:endParaRPr lang="en-US" altLang="ja-JP" sz="300" smtClean="0"/>
          </a:p>
          <a:p>
            <a:pPr>
              <a:lnSpc>
                <a:spcPct val="80000"/>
              </a:lnSpc>
              <a:buFont typeface="Arial" charset="0"/>
              <a:buNone/>
            </a:pPr>
            <a:endParaRPr lang="en-US" altLang="ja-JP" sz="300" smtClean="0"/>
          </a:p>
          <a:p>
            <a:pPr>
              <a:lnSpc>
                <a:spcPct val="80000"/>
              </a:lnSpc>
              <a:buFont typeface="Arial" charset="0"/>
              <a:buNone/>
            </a:pPr>
            <a:r>
              <a:rPr lang="en-US" altLang="ja-JP" sz="300" smtClean="0"/>
              <a:t>	</a:t>
            </a:r>
          </a:p>
          <a:p>
            <a:pPr>
              <a:lnSpc>
                <a:spcPct val="80000"/>
              </a:lnSpc>
              <a:buFont typeface="Arial" charset="0"/>
              <a:buNone/>
            </a:pPr>
            <a:r>
              <a:rPr lang="en-US" altLang="ja-JP" sz="2600" smtClean="0"/>
              <a:t>	</a:t>
            </a:r>
            <a:endParaRPr lang="en-US" altLang="ja-JP" sz="2600" smtClean="0">
              <a:solidFill>
                <a:schemeClr val="bg1"/>
              </a:solidFill>
            </a:endParaRPr>
          </a:p>
        </p:txBody>
      </p:sp>
      <p:sp>
        <p:nvSpPr>
          <p:cNvPr id="14" name="Slide Number Placeholder 13"/>
          <p:cNvSpPr>
            <a:spLocks noGrp="1"/>
          </p:cNvSpPr>
          <p:nvPr>
            <p:ph type="sldNum" sz="quarter" idx="12"/>
          </p:nvPr>
        </p:nvSpPr>
        <p:spPr/>
        <p:txBody>
          <a:bodyPr/>
          <a:lstStyle/>
          <a:p>
            <a:pPr>
              <a:defRPr/>
            </a:pPr>
            <a:fld id="{E4BF96BF-54F9-484E-A592-99D68D934513}" type="slidenum">
              <a:rPr lang="de-DE"/>
              <a:pPr>
                <a:defRPr/>
              </a:pPr>
              <a:t>8</a:t>
            </a:fld>
            <a:endParaRPr lang="de-DE" dirty="0"/>
          </a:p>
        </p:txBody>
      </p:sp>
      <p:sp>
        <p:nvSpPr>
          <p:cNvPr id="15" name="Footer Placeholder 14"/>
          <p:cNvSpPr>
            <a:spLocks noGrp="1"/>
          </p:cNvSpPr>
          <p:nvPr>
            <p:ph type="ftr" sz="quarter" idx="11"/>
          </p:nvPr>
        </p:nvSpPr>
        <p:spPr/>
        <p:txBody>
          <a:bodyPr/>
          <a:lstStyle/>
          <a:p>
            <a:pPr>
              <a:defRPr/>
            </a:pPr>
            <a:r>
              <a:rPr lang="de-DE" dirty="0"/>
              <a:t> </a:t>
            </a:r>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52400"/>
            <a:ext cx="8229600" cy="762000"/>
          </a:xfrm>
          <a:solidFill>
            <a:schemeClr val="accent1"/>
          </a:solidFill>
        </p:spPr>
        <p:txBody>
          <a:bodyPr/>
          <a:lstStyle/>
          <a:p>
            <a:r>
              <a:rPr lang="en-US" altLang="ja-JP" smtClean="0">
                <a:solidFill>
                  <a:srgbClr val="FFFF00"/>
                </a:solidFill>
              </a:rPr>
              <a:t>What is an SME in Japan</a:t>
            </a:r>
            <a:endParaRPr lang="de-DE" altLang="ja-JP" smtClean="0">
              <a:solidFill>
                <a:srgbClr val="FFFF00"/>
              </a:solidFill>
            </a:endParaRPr>
          </a:p>
        </p:txBody>
      </p:sp>
      <p:sp>
        <p:nvSpPr>
          <p:cNvPr id="3" name="Content Placeholder 2"/>
          <p:cNvSpPr>
            <a:spLocks noGrp="1"/>
          </p:cNvSpPr>
          <p:nvPr>
            <p:ph idx="1"/>
          </p:nvPr>
        </p:nvSpPr>
        <p:spPr>
          <a:xfrm>
            <a:off x="457200" y="990600"/>
            <a:ext cx="8229600" cy="5334000"/>
          </a:xfrm>
          <a:solidFill>
            <a:schemeClr val="accent1"/>
          </a:solidFill>
        </p:spPr>
        <p:txBody>
          <a:bodyPr>
            <a:normAutofit/>
          </a:bodyPr>
          <a:lstStyle/>
          <a:p>
            <a:pPr>
              <a:lnSpc>
                <a:spcPct val="80000"/>
              </a:lnSpc>
              <a:buFont typeface="Arial" charset="0"/>
              <a:buNone/>
            </a:pPr>
            <a:r>
              <a:rPr lang="en-US" altLang="ja-JP" sz="1300" smtClean="0"/>
              <a:t>	</a:t>
            </a:r>
            <a:r>
              <a:rPr lang="en-US" altLang="ja-JP" sz="1700" smtClean="0">
                <a:solidFill>
                  <a:schemeClr val="bg1"/>
                </a:solidFill>
              </a:rPr>
              <a:t>Japan Small and Medium-sized Enterprise Basic Act, Article 2:</a:t>
            </a:r>
          </a:p>
          <a:p>
            <a:pPr>
              <a:lnSpc>
                <a:spcPct val="80000"/>
              </a:lnSpc>
              <a:buFont typeface="Arial" charset="0"/>
              <a:buNone/>
            </a:pPr>
            <a:endParaRPr lang="en-US" altLang="ja-JP" sz="1700" smtClean="0">
              <a:solidFill>
                <a:schemeClr val="bg1"/>
              </a:solidFill>
            </a:endParaRPr>
          </a:p>
          <a:p>
            <a:pPr>
              <a:lnSpc>
                <a:spcPct val="80000"/>
              </a:lnSpc>
            </a:pPr>
            <a:r>
              <a:rPr lang="en-US" altLang="ja-JP" sz="1800" smtClean="0">
                <a:solidFill>
                  <a:schemeClr val="bg1"/>
                </a:solidFill>
              </a:rPr>
              <a:t>(1)Any entity which is a company whose capital or total amount of investment does not exceed three hundred million yen </a:t>
            </a:r>
            <a:r>
              <a:rPr lang="en-US" altLang="ja-JP" sz="1800" smtClean="0">
                <a:solidFill>
                  <a:schemeClr val="accent2"/>
                </a:solidFill>
              </a:rPr>
              <a:t>(300,000,000 yen</a:t>
            </a:r>
            <a:r>
              <a:rPr lang="en-US" altLang="ja-JP" sz="1800" smtClean="0">
                <a:solidFill>
                  <a:schemeClr val="bg1"/>
                </a:solidFill>
              </a:rPr>
              <a:t>), or a company or an individual whose regular workforce does not exceed </a:t>
            </a:r>
            <a:r>
              <a:rPr lang="en-US" altLang="ja-JP" sz="1800" smtClean="0">
                <a:solidFill>
                  <a:schemeClr val="accent2"/>
                </a:solidFill>
              </a:rPr>
              <a:t>three hundred persons</a:t>
            </a:r>
            <a:r>
              <a:rPr lang="en-US" altLang="ja-JP" sz="1800" smtClean="0">
                <a:solidFill>
                  <a:schemeClr val="bg1"/>
                </a:solidFill>
              </a:rPr>
              <a:t>, and which is principally engaged in </a:t>
            </a:r>
            <a:r>
              <a:rPr lang="en-US" altLang="ja-JP" sz="1800" u="sng" smtClean="0">
                <a:solidFill>
                  <a:schemeClr val="bg1"/>
                </a:solidFill>
              </a:rPr>
              <a:t>manufacturing, construction, transportation </a:t>
            </a:r>
            <a:r>
              <a:rPr lang="en-US" altLang="ja-JP" sz="1800" smtClean="0">
                <a:solidFill>
                  <a:schemeClr val="bg1"/>
                </a:solidFill>
              </a:rPr>
              <a:t>or any other category of business (except those categories of business mentioned in any of items (2) to (4) below);</a:t>
            </a:r>
          </a:p>
          <a:p>
            <a:pPr>
              <a:lnSpc>
                <a:spcPct val="80000"/>
              </a:lnSpc>
            </a:pPr>
            <a:r>
              <a:rPr lang="en-US" altLang="ja-JP" sz="1800" smtClean="0">
                <a:solidFill>
                  <a:schemeClr val="bg1"/>
                </a:solidFill>
              </a:rPr>
              <a:t>(2)Any entity which is a company whose capital or total amount of investment does not exceed one hundred million yen </a:t>
            </a:r>
            <a:r>
              <a:rPr lang="en-US" altLang="ja-JP" sz="1800" smtClean="0">
                <a:solidFill>
                  <a:schemeClr val="accent2"/>
                </a:solidFill>
              </a:rPr>
              <a:t>(100,000,000 yen)</a:t>
            </a:r>
            <a:r>
              <a:rPr lang="en-US" altLang="ja-JP" sz="1800" smtClean="0">
                <a:solidFill>
                  <a:schemeClr val="bg1"/>
                </a:solidFill>
              </a:rPr>
              <a:t>, or a company or an individual whose regular workforce does not exceed one hundred persons, and which is principally engaged in the </a:t>
            </a:r>
            <a:r>
              <a:rPr lang="en-US" altLang="ja-JP" sz="1800" u="sng" smtClean="0">
                <a:solidFill>
                  <a:schemeClr val="bg1"/>
                </a:solidFill>
              </a:rPr>
              <a:t>wholesale trade</a:t>
            </a:r>
            <a:r>
              <a:rPr lang="en-US" altLang="ja-JP" sz="1800" smtClean="0">
                <a:solidFill>
                  <a:schemeClr val="bg1"/>
                </a:solidFill>
              </a:rPr>
              <a:t>;</a:t>
            </a:r>
          </a:p>
          <a:p>
            <a:pPr>
              <a:lnSpc>
                <a:spcPct val="80000"/>
              </a:lnSpc>
            </a:pPr>
            <a:r>
              <a:rPr lang="en-US" altLang="ja-JP" sz="1800" smtClean="0">
                <a:solidFill>
                  <a:schemeClr val="bg1"/>
                </a:solidFill>
              </a:rPr>
              <a:t>(3)Any entity which is a company whose capital or total amount of investment does not exceed fifty million yen </a:t>
            </a:r>
            <a:r>
              <a:rPr lang="en-US" altLang="ja-JP" sz="1800" smtClean="0">
                <a:solidFill>
                  <a:schemeClr val="accent2"/>
                </a:solidFill>
              </a:rPr>
              <a:t>(50,000,000 yen)</a:t>
            </a:r>
            <a:r>
              <a:rPr lang="en-US" altLang="ja-JP" sz="1800" smtClean="0">
                <a:solidFill>
                  <a:schemeClr val="bg1"/>
                </a:solidFill>
              </a:rPr>
              <a:t>, or a company or an individual whose regular workforce does not exceed </a:t>
            </a:r>
            <a:r>
              <a:rPr lang="en-US" altLang="ja-JP" sz="1800" smtClean="0">
                <a:solidFill>
                  <a:schemeClr val="accent2"/>
                </a:solidFill>
              </a:rPr>
              <a:t>one hundred persons</a:t>
            </a:r>
            <a:r>
              <a:rPr lang="en-US" altLang="ja-JP" sz="1800" smtClean="0">
                <a:solidFill>
                  <a:schemeClr val="bg1"/>
                </a:solidFill>
              </a:rPr>
              <a:t>, and which is principally engaged in the </a:t>
            </a:r>
            <a:r>
              <a:rPr lang="en-US" altLang="ja-JP" sz="1800" u="sng" smtClean="0">
                <a:solidFill>
                  <a:schemeClr val="bg1"/>
                </a:solidFill>
              </a:rPr>
              <a:t>service industry</a:t>
            </a:r>
            <a:r>
              <a:rPr lang="en-US" altLang="ja-JP" sz="1800" smtClean="0">
                <a:solidFill>
                  <a:schemeClr val="bg1"/>
                </a:solidFill>
              </a:rPr>
              <a:t>;</a:t>
            </a:r>
          </a:p>
          <a:p>
            <a:pPr>
              <a:lnSpc>
                <a:spcPct val="80000"/>
              </a:lnSpc>
            </a:pPr>
            <a:r>
              <a:rPr lang="en-US" altLang="ja-JP" sz="1800" smtClean="0">
                <a:solidFill>
                  <a:schemeClr val="bg1"/>
                </a:solidFill>
              </a:rPr>
              <a:t>(4)Any entity which is a company whose capital or total amount of investment does not exceed fifty million yen </a:t>
            </a:r>
            <a:r>
              <a:rPr lang="en-US" altLang="ja-JP" sz="1800" smtClean="0">
                <a:solidFill>
                  <a:schemeClr val="accent2"/>
                </a:solidFill>
              </a:rPr>
              <a:t>(50,000,000 yen)</a:t>
            </a:r>
            <a:r>
              <a:rPr lang="en-US" altLang="ja-JP" sz="1800" smtClean="0">
                <a:solidFill>
                  <a:schemeClr val="bg1"/>
                </a:solidFill>
              </a:rPr>
              <a:t>, or a company or an individual whose regular workforce does not exceed </a:t>
            </a:r>
            <a:r>
              <a:rPr lang="en-US" altLang="ja-JP" sz="1800" smtClean="0">
                <a:solidFill>
                  <a:schemeClr val="accent2"/>
                </a:solidFill>
              </a:rPr>
              <a:t>fifty persons</a:t>
            </a:r>
            <a:r>
              <a:rPr lang="en-US" altLang="ja-JP" sz="1800" smtClean="0">
                <a:solidFill>
                  <a:schemeClr val="bg1"/>
                </a:solidFill>
              </a:rPr>
              <a:t>, and which is principally engaged in the </a:t>
            </a:r>
            <a:r>
              <a:rPr lang="en-US" altLang="ja-JP" sz="1800" u="sng" smtClean="0">
                <a:solidFill>
                  <a:schemeClr val="bg1"/>
                </a:solidFill>
              </a:rPr>
              <a:t>retail trade</a:t>
            </a:r>
            <a:r>
              <a:rPr lang="en-US" altLang="ja-JP" sz="1800" smtClean="0">
                <a:solidFill>
                  <a:schemeClr val="bg1"/>
                </a:solidFill>
              </a:rPr>
              <a:t>. </a:t>
            </a:r>
          </a:p>
          <a:p>
            <a:pPr>
              <a:lnSpc>
                <a:spcPct val="80000"/>
              </a:lnSpc>
            </a:pPr>
            <a:endParaRPr lang="en-US" altLang="ja-JP" sz="1300" smtClean="0">
              <a:solidFill>
                <a:schemeClr val="bg1"/>
              </a:solidFill>
            </a:endParaRPr>
          </a:p>
          <a:p>
            <a:pPr>
              <a:lnSpc>
                <a:spcPct val="80000"/>
              </a:lnSpc>
            </a:pPr>
            <a:r>
              <a:rPr lang="en-US" altLang="ja-JP" sz="1300" smtClean="0">
                <a:solidFill>
                  <a:schemeClr val="bg1"/>
                </a:solidFill>
                <a:hlinkClick r:id="rId3"/>
              </a:rPr>
              <a:t>Souce: Small and Medium Enterprise Agency</a:t>
            </a:r>
            <a:r>
              <a:rPr lang="en-US" altLang="ja-JP" sz="1300" smtClean="0">
                <a:solidFill>
                  <a:schemeClr val="bg1"/>
                </a:solidFill>
              </a:rPr>
              <a:t>: </a:t>
            </a:r>
            <a:r>
              <a:rPr lang="en-US" altLang="ja-JP" sz="1300" smtClean="0">
                <a:solidFill>
                  <a:schemeClr val="bg1"/>
                </a:solidFill>
                <a:hlinkClick r:id="rId3"/>
              </a:rPr>
              <a:t>http://www.chusho.meti.go.jp/sme_english/outline/08/01.html</a:t>
            </a:r>
            <a:r>
              <a:rPr lang="en-US" altLang="ja-JP" sz="1300" smtClean="0">
                <a:solidFill>
                  <a:schemeClr val="bg1"/>
                </a:solidFill>
              </a:rPr>
              <a:t> &lt;accessed July 22. 2013&gt;</a:t>
            </a:r>
          </a:p>
        </p:txBody>
      </p:sp>
      <p:sp>
        <p:nvSpPr>
          <p:cNvPr id="4" name="Footer Placeholder 3"/>
          <p:cNvSpPr>
            <a:spLocks noGrp="1"/>
          </p:cNvSpPr>
          <p:nvPr>
            <p:ph type="ftr" sz="quarter" idx="11"/>
          </p:nvPr>
        </p:nvSpPr>
        <p:spPr/>
        <p:txBody>
          <a:bodyPr/>
          <a:lstStyle/>
          <a:p>
            <a:pPr>
              <a:defRPr/>
            </a:pPr>
            <a:r>
              <a:rPr lang="de-DE"/>
              <a:t>Prof. Dr. Martin POHL</a:t>
            </a:r>
            <a:endParaRPr lang="de-DE" dirty="0"/>
          </a:p>
        </p:txBody>
      </p:sp>
      <p:sp>
        <p:nvSpPr>
          <p:cNvPr id="5" name="Slide Number Placeholder 4"/>
          <p:cNvSpPr>
            <a:spLocks noGrp="1"/>
          </p:cNvSpPr>
          <p:nvPr>
            <p:ph type="sldNum" sz="quarter" idx="12"/>
          </p:nvPr>
        </p:nvSpPr>
        <p:spPr/>
        <p:txBody>
          <a:bodyPr/>
          <a:lstStyle/>
          <a:p>
            <a:pPr>
              <a:defRPr/>
            </a:pPr>
            <a:fld id="{96C2363B-0956-499E-BAB9-E371421B5F25}" type="slidenum">
              <a:rPr lang="de-DE"/>
              <a:pPr>
                <a:defRPr/>
              </a:pPr>
              <a:t>9</a:t>
            </a:fld>
            <a:endParaRPr lang="de-DE"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2401</TotalTime>
  <Words>4158</Words>
  <Application>Microsoft Office PowerPoint</Application>
  <PresentationFormat>画面に合わせる (4:3)</PresentationFormat>
  <Paragraphs>631</Paragraphs>
  <Slides>45</Slides>
  <Notes>45</Notes>
  <HiddenSlides>0</HiddenSlides>
  <MMClips>0</MMClips>
  <ScaleCrop>false</ScaleCrop>
  <HeadingPairs>
    <vt:vector size="6" baseType="variant">
      <vt:variant>
        <vt:lpstr>使用されているフォント</vt:lpstr>
      </vt:variant>
      <vt:variant>
        <vt:i4>4</vt:i4>
      </vt:variant>
      <vt:variant>
        <vt:lpstr>デザイン テンプレート</vt:lpstr>
      </vt:variant>
      <vt:variant>
        <vt:i4>1</vt:i4>
      </vt:variant>
      <vt:variant>
        <vt:lpstr>スライド タイトル</vt:lpstr>
      </vt:variant>
      <vt:variant>
        <vt:i4>45</vt:i4>
      </vt:variant>
    </vt:vector>
  </HeadingPairs>
  <TitlesOfParts>
    <vt:vector size="50" baseType="lpstr">
      <vt:lpstr>Calibri</vt:lpstr>
      <vt:lpstr>ＭＳ Ｐゴシック</vt:lpstr>
      <vt:lpstr>Arial</vt:lpstr>
      <vt:lpstr>宋体</vt:lpstr>
      <vt:lpstr>Office Theme</vt:lpstr>
      <vt:lpstr>SME as a Success Story in Germany and Japan  - Approaches for Mutual Learning -   Prof. Dr. Martin POHL University of Tsukuba, Japan</vt:lpstr>
      <vt:lpstr>Overview</vt:lpstr>
      <vt:lpstr>Search for a Definition of SME  - Quantitative Aspect - </vt:lpstr>
      <vt:lpstr>Search for a Definition of SME - Qualitative Aspect - </vt:lpstr>
      <vt:lpstr>Search for a Definition of SME - German Administration-</vt:lpstr>
      <vt:lpstr>How are SME‘s Categorized in the German Language?</vt:lpstr>
      <vt:lpstr>Summary:  No General Accepted German Definition of SME</vt:lpstr>
      <vt:lpstr>What is an SME in the European Union</vt:lpstr>
      <vt:lpstr>What is an SME in Japan</vt:lpstr>
      <vt:lpstr>Comparison Japan-Germany</vt:lpstr>
      <vt:lpstr>The Place of SME‘s in Japan </vt:lpstr>
      <vt:lpstr>The Place of SME‘s in Germany – a Tautology ?</vt:lpstr>
      <vt:lpstr> SME - Going into Detail</vt:lpstr>
      <vt:lpstr>スライド 14</vt:lpstr>
      <vt:lpstr>Structure of German Companies</vt:lpstr>
      <vt:lpstr>Is the Role of SME related to a Myth in the German Context?</vt:lpstr>
      <vt:lpstr>Large Companies versus SME</vt:lpstr>
      <vt:lpstr>How is German politics involved in support of SME?</vt:lpstr>
      <vt:lpstr>What is Social Market Economy – German Style?</vt:lpstr>
      <vt:lpstr>German Social Market Economy consists of constitutive and regulatory principles</vt:lpstr>
      <vt:lpstr>German Social Market Economy  – Regulatory Principles</vt:lpstr>
      <vt:lpstr>Postwar History of German politics for SME</vt:lpstr>
      <vt:lpstr>Who in German Politics Supports SME?</vt:lpstr>
      <vt:lpstr>Support for SME:  What is German Politics Doing Today?</vt:lpstr>
      <vt:lpstr>What else is politics doing?</vt:lpstr>
      <vt:lpstr>Digression: What did the government do   for SME after the Lehmann-crises</vt:lpstr>
      <vt:lpstr>Digression:“Small Business Act”  of the EU-Commission</vt:lpstr>
      <vt:lpstr>Today‘s Contributions of SME to the  German Economy</vt:lpstr>
      <vt:lpstr>Today‘s Contributions of SME to the  German Economy</vt:lpstr>
      <vt:lpstr>Main Reasons for Difficulties of SMEs in Germany</vt:lpstr>
      <vt:lpstr>Main Reasons of Difficulties of SME in Japan</vt:lpstr>
      <vt:lpstr>Japanese SME-Policies</vt:lpstr>
      <vt:lpstr>Digression: The Discussion during the Korean Presidential Election Campaign 2012</vt:lpstr>
      <vt:lpstr>Examples of Global Competitive SME in Germany</vt:lpstr>
      <vt:lpstr>Basler AG</vt:lpstr>
      <vt:lpstr>Gerriets GmbH</vt:lpstr>
      <vt:lpstr>Stengel Engineering</vt:lpstr>
      <vt:lpstr>Johannes Klais Orgelbau GmbH &amp; Co. KG</vt:lpstr>
      <vt:lpstr>Omicron Nanotechnology GmbH </vt:lpstr>
      <vt:lpstr>Lessons learnt from Successful SMEs</vt:lpstr>
      <vt:lpstr>SME in Future: Contribution of Science  Porter‘s Approach of Strategic Management</vt:lpstr>
      <vt:lpstr>SME in Future: Contribution of Science  Gibrat's Rule of Proportionate Growth</vt:lpstr>
      <vt:lpstr>SME in Future: Contribution of Science “Scenario-Analyses” of the MIT </vt:lpstr>
      <vt:lpstr>Outlook: 1870 versus 2012</vt:lpstr>
      <vt:lpstr>Thank you and see you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dc:creator>
  <cp:lastModifiedBy>Kusune</cp:lastModifiedBy>
  <cp:revision>175</cp:revision>
  <dcterms:created xsi:type="dcterms:W3CDTF">2012-11-13T12:27:57Z</dcterms:created>
  <dcterms:modified xsi:type="dcterms:W3CDTF">2013-07-22T07:35:35Z</dcterms:modified>
</cp:coreProperties>
</file>